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320" r:id="rId3"/>
    <p:sldId id="301" r:id="rId4"/>
    <p:sldId id="302" r:id="rId5"/>
    <p:sldId id="304" r:id="rId6"/>
    <p:sldId id="308" r:id="rId7"/>
    <p:sldId id="309" r:id="rId8"/>
    <p:sldId id="303" r:id="rId9"/>
    <p:sldId id="306" r:id="rId10"/>
    <p:sldId id="307" r:id="rId11"/>
    <p:sldId id="310" r:id="rId12"/>
    <p:sldId id="317" r:id="rId13"/>
    <p:sldId id="314" r:id="rId14"/>
    <p:sldId id="312" r:id="rId15"/>
    <p:sldId id="315" r:id="rId16"/>
    <p:sldId id="319" r:id="rId17"/>
    <p:sldId id="321" r:id="rId18"/>
    <p:sldId id="31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915" autoAdjust="0"/>
  </p:normalViewPr>
  <p:slideViewPr>
    <p:cSldViewPr snapToGrid="0" showGuides="1">
      <p:cViewPr varScale="1">
        <p:scale>
          <a:sx n="104" d="100"/>
          <a:sy n="104" d="100"/>
        </p:scale>
        <p:origin x="680" y="20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E0F8A-8EC4-4321-8977-452893EBE910}" type="datetimeFigureOut">
              <a:rPr lang="ru-RU" smtClean="0"/>
              <a:t>22.04.2020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B7295-D53E-45BE-8E52-28456FAEB1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9683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48A16-C2DD-4BA5-B06C-7FF5AD3C9BE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2942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48A16-C2DD-4BA5-B06C-7FF5AD3C9BE7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2047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48A16-C2DD-4BA5-B06C-7FF5AD3C9BE7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332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48A16-C2DD-4BA5-B06C-7FF5AD3C9BE7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3680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48A16-C2DD-4BA5-B06C-7FF5AD3C9BE7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011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48A16-C2DD-4BA5-B06C-7FF5AD3C9BE7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232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48A16-C2DD-4BA5-B06C-7FF5AD3C9BE7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1855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48A16-C2DD-4BA5-B06C-7FF5AD3C9BE7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768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48A16-C2DD-4BA5-B06C-7FF5AD3C9BE7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532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48A16-C2DD-4BA5-B06C-7FF5AD3C9BE7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2939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48A16-C2DD-4BA5-B06C-7FF5AD3C9BE7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7284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48A16-C2DD-4BA5-B06C-7FF5AD3C9BE7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3540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48A16-C2DD-4BA5-B06C-7FF5AD3C9BE7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6641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48A16-C2DD-4BA5-B06C-7FF5AD3C9BE7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6158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48A16-C2DD-4BA5-B06C-7FF5AD3C9BE7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0707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48A16-C2DD-4BA5-B06C-7FF5AD3C9BE7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8965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57001-C3BF-4D1F-BA8B-FD05B54BC043}" type="datetimeFigureOut">
              <a:rPr lang="ru-RU" smtClean="0"/>
              <a:t>22.04.2020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689E-7FE7-4684-83CA-C3F7FBAD95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5563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57001-C3BF-4D1F-BA8B-FD05B54BC043}" type="datetimeFigureOut">
              <a:rPr lang="ru-RU" smtClean="0"/>
              <a:t>22.04.2020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689E-7FE7-4684-83CA-C3F7FBAD95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7107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57001-C3BF-4D1F-BA8B-FD05B54BC043}" type="datetimeFigureOut">
              <a:rPr lang="ru-RU" smtClean="0"/>
              <a:t>22.04.2020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689E-7FE7-4684-83CA-C3F7FBAD95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0311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k object 16"/>
          <p:cNvSpPr/>
          <p:nvPr/>
        </p:nvSpPr>
        <p:spPr>
          <a:xfrm>
            <a:off x="2" y="2"/>
            <a:ext cx="12190409" cy="686118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0081" tIns="40083" rIns="40081" bIns="40083"/>
          <a:lstStyle/>
          <a:p>
            <a:endParaRPr sz="1800" dirty="0"/>
          </a:p>
        </p:txBody>
      </p:sp>
      <p:sp>
        <p:nvSpPr>
          <p:cNvPr id="43" name="bk object 17"/>
          <p:cNvSpPr/>
          <p:nvPr/>
        </p:nvSpPr>
        <p:spPr>
          <a:xfrm>
            <a:off x="2" y="1"/>
            <a:ext cx="12190409" cy="115170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0081" tIns="40083" rIns="40081" bIns="40083"/>
          <a:lstStyle/>
          <a:p>
            <a:endParaRPr sz="1800" dirty="0"/>
          </a:p>
        </p:txBody>
      </p:sp>
      <p:sp>
        <p:nvSpPr>
          <p:cNvPr id="44" name="bk object 18"/>
          <p:cNvSpPr/>
          <p:nvPr/>
        </p:nvSpPr>
        <p:spPr>
          <a:xfrm>
            <a:off x="2" y="1116824"/>
            <a:ext cx="12190409" cy="46105"/>
          </a:xfrm>
          <a:prstGeom prst="rect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0081" tIns="40083" rIns="40081" bIns="40083"/>
          <a:lstStyle/>
          <a:p>
            <a:endParaRPr sz="1800" dirty="0"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803923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57001-C3BF-4D1F-BA8B-FD05B54BC043}" type="datetimeFigureOut">
              <a:rPr lang="ru-RU" smtClean="0"/>
              <a:t>22.04.2020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689E-7FE7-4684-83CA-C3F7FBAD95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5426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57001-C3BF-4D1F-BA8B-FD05B54BC043}" type="datetimeFigureOut">
              <a:rPr lang="ru-RU" smtClean="0"/>
              <a:t>22.04.2020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689E-7FE7-4684-83CA-C3F7FBAD95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6165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57001-C3BF-4D1F-BA8B-FD05B54BC043}" type="datetimeFigureOut">
              <a:rPr lang="ru-RU" smtClean="0"/>
              <a:t>22.04.2020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689E-7FE7-4684-83CA-C3F7FBAD95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51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57001-C3BF-4D1F-BA8B-FD05B54BC043}" type="datetimeFigureOut">
              <a:rPr lang="ru-RU" smtClean="0"/>
              <a:t>22.04.2020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689E-7FE7-4684-83CA-C3F7FBAD95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208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57001-C3BF-4D1F-BA8B-FD05B54BC043}" type="datetimeFigureOut">
              <a:rPr lang="ru-RU" smtClean="0"/>
              <a:t>22.04.2020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689E-7FE7-4684-83CA-C3F7FBAD95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43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57001-C3BF-4D1F-BA8B-FD05B54BC043}" type="datetimeFigureOut">
              <a:rPr lang="ru-RU" smtClean="0"/>
              <a:t>22.04.2020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689E-7FE7-4684-83CA-C3F7FBAD95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986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57001-C3BF-4D1F-BA8B-FD05B54BC043}" type="datetimeFigureOut">
              <a:rPr lang="ru-RU" smtClean="0"/>
              <a:t>22.04.2020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689E-7FE7-4684-83CA-C3F7FBAD95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8666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57001-C3BF-4D1F-BA8B-FD05B54BC043}" type="datetimeFigureOut">
              <a:rPr lang="ru-RU" smtClean="0"/>
              <a:t>22.04.2020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689E-7FE7-4684-83CA-C3F7FBAD95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29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57001-C3BF-4D1F-BA8B-FD05B54BC043}" type="datetimeFigureOut">
              <a:rPr lang="ru-RU" smtClean="0"/>
              <a:t>22.04.2020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8689E-7FE7-4684-83CA-C3F7FBAD95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669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radiovesti.ru/person/250058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onlineovp1.consultant.ru/cgi/online.cgi?req=doc;rnd=395580787;base=LAW;n=349308;dst=100014" TargetMode="External"/><Relationship Id="rId3" Type="http://schemas.openxmlformats.org/officeDocument/2006/relationships/hyperlink" Target="https://radiovesti.ru/person/250058/" TargetMode="External"/><Relationship Id="rId7" Type="http://schemas.openxmlformats.org/officeDocument/2006/relationships/hyperlink" Target="https://onlineovp1.consultant.ru/cgi/online.cgi?req=doc;rnd=1525189072;base=LAW;n=349308;dst=100013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onlineovp1.consultant.ru/cgi/online.cgi?req=doc;rnd=117501894;base=LAW;n=349308;dst=100005" TargetMode="External"/><Relationship Id="rId5" Type="http://schemas.openxmlformats.org/officeDocument/2006/relationships/hyperlink" Target="https://storage.consultant.ru/ondb/attachments/202004/16/Novosti_-_Pravitelstvo_Rossii_Hi1.pdf" TargetMode="External"/><Relationship Id="rId4" Type="http://schemas.openxmlformats.org/officeDocument/2006/relationships/hyperlink" Target="https://onlineovp1.consultant.ru/cgi/online.cgi?req=doc;rnd=1982372072;base=LAW;n=349080;dst=100146" TargetMode="External"/><Relationship Id="rId9" Type="http://schemas.openxmlformats.org/officeDocument/2006/relationships/hyperlink" Target="https://storage.consultant.ru/ondb/attachments/202004/16/Sovesanie_po_voprosam_razvitia_stroitelnoj_otrasli__Prezident_Rossii_YFk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onlineovp1.consultant.ru/cgi/online.cgi?req=doc;rnd=1088802300;base=LAW;n=340775;dst=103078" TargetMode="External"/><Relationship Id="rId13" Type="http://schemas.openxmlformats.org/officeDocument/2006/relationships/hyperlink" Target="https://onlineovp1.consultant.ru/cgi/online.cgi?req=doc;rnd=2146536267;base=LAW;n=340775;dst=103672" TargetMode="External"/><Relationship Id="rId18" Type="http://schemas.openxmlformats.org/officeDocument/2006/relationships/hyperlink" Target="https://onlineovp1.consultant.ru/cgi/online.cgi?req=doc;rnd=90658529;base=LAW;n=340775;dst=103884" TargetMode="External"/><Relationship Id="rId3" Type="http://schemas.openxmlformats.org/officeDocument/2006/relationships/hyperlink" Target="https://radiovesti.ru/person/250058/" TargetMode="External"/><Relationship Id="rId21" Type="http://schemas.openxmlformats.org/officeDocument/2006/relationships/hyperlink" Target="https://onlineovp1.consultant.ru/cgi/online.cgi?req=doc;rnd=900111329;base=LAW;n=350641;dst=100009" TargetMode="External"/><Relationship Id="rId7" Type="http://schemas.openxmlformats.org/officeDocument/2006/relationships/hyperlink" Target="https://onlineovp1.consultant.ru/cgi/online.cgi?req=doc;rnd=1757968883;base=LAW;n=340775;dst=103048" TargetMode="External"/><Relationship Id="rId12" Type="http://schemas.openxmlformats.org/officeDocument/2006/relationships/hyperlink" Target="https://onlineovp1.consultant.ru/cgi/online.cgi?req=doc;rnd=1761671356;base=LAW;n=340775;dst=103582" TargetMode="External"/><Relationship Id="rId17" Type="http://schemas.openxmlformats.org/officeDocument/2006/relationships/hyperlink" Target="https://onlineovp1.consultant.ru/cgi/online.cgi?req=doc;rnd=1002834992;base=LAW;n=340775;dst=103878" TargetMode="External"/><Relationship Id="rId25" Type="http://schemas.openxmlformats.org/officeDocument/2006/relationships/hyperlink" Target="https://onlineovp1.consultant.ru/cgi/online.cgi?req=news&amp;op=page&amp;page=/news/12618/" TargetMode="External"/><Relationship Id="rId2" Type="http://schemas.openxmlformats.org/officeDocument/2006/relationships/notesSlide" Target="../notesSlides/notesSlide16.xml"/><Relationship Id="rId16" Type="http://schemas.openxmlformats.org/officeDocument/2006/relationships/hyperlink" Target="https://onlineovp1.consultant.ru/cgi/online.cgi?req=doc;rnd=35934386;base=LAW;n=340775;dst=103780" TargetMode="External"/><Relationship Id="rId20" Type="http://schemas.openxmlformats.org/officeDocument/2006/relationships/hyperlink" Target="https://onlineovp1.consultant.ru/cgi/online.cgi?req=doc;rnd=1753218034;base=LAW;n=340775;dst=105476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onlineovp1.consultant.ru/cgi/online.cgi?req=doc;rnd=1318473438;base=LAW;n=340775;dst=103046" TargetMode="External"/><Relationship Id="rId11" Type="http://schemas.openxmlformats.org/officeDocument/2006/relationships/hyperlink" Target="https://onlineovp1.consultant.ru/cgi/online.cgi?req=doc;rnd=1006646454;base=LAW;n=340775;dst=103580" TargetMode="External"/><Relationship Id="rId24" Type="http://schemas.openxmlformats.org/officeDocument/2006/relationships/hyperlink" Target="https://onlineovp1.consultant.ru/cgi/online.cgi?req=news&amp;op=page&amp;page=/news/12624/" TargetMode="External"/><Relationship Id="rId5" Type="http://schemas.openxmlformats.org/officeDocument/2006/relationships/hyperlink" Target="https://onlineovp1.consultant.ru/cgi/online.cgi?req=doc;rnd=252068412;base=LAW;n=340775;dst=103030" TargetMode="External"/><Relationship Id="rId15" Type="http://schemas.openxmlformats.org/officeDocument/2006/relationships/hyperlink" Target="https://onlineovp1.consultant.ru/cgi/online.cgi?req=doc;rnd=1083481669;base=LAW;n=340775;dst=103750" TargetMode="External"/><Relationship Id="rId23" Type="http://schemas.openxmlformats.org/officeDocument/2006/relationships/hyperlink" Target="https://onlineovp1.consultant.ru/cgi/online.cgi?req=news&amp;op=page&amp;page=/news/12580/" TargetMode="External"/><Relationship Id="rId10" Type="http://schemas.openxmlformats.org/officeDocument/2006/relationships/hyperlink" Target="https://onlineovp1.consultant.ru/cgi/online.cgi?req=doc;rnd=1084081858;base=LAW;n=340775;dst=103098" TargetMode="External"/><Relationship Id="rId19" Type="http://schemas.openxmlformats.org/officeDocument/2006/relationships/hyperlink" Target="https://onlineovp1.consultant.ru/cgi/online.cgi?req=doc;rnd=1165603213;base=LAW;n=340775;dst=105470" TargetMode="External"/><Relationship Id="rId4" Type="http://schemas.openxmlformats.org/officeDocument/2006/relationships/hyperlink" Target="https://onlineovp1.consultant.ru/cgi/online.cgi?req=doc;rnd=849926631;base=LAW;n=340775;dst=103028" TargetMode="External"/><Relationship Id="rId9" Type="http://schemas.openxmlformats.org/officeDocument/2006/relationships/hyperlink" Target="https://onlineovp1.consultant.ru/cgi/online.cgi?req=doc;rnd=1671014552;base=LAW;n=340775;dst=103096" TargetMode="External"/><Relationship Id="rId14" Type="http://schemas.openxmlformats.org/officeDocument/2006/relationships/hyperlink" Target="https://onlineovp1.consultant.ru/cgi/online.cgi?req=doc;rnd=2083182793;base=LAW;n=340775;dst=103688" TargetMode="External"/><Relationship Id="rId22" Type="http://schemas.openxmlformats.org/officeDocument/2006/relationships/hyperlink" Target="https://onlineovp1.consultant.ru/cgi/online.cgi?req=doc;rnd=445190931;base=LAW;n=350171;dst=100006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vesti.ru/person/250058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vesti.ru/person/250058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vesti.ru/person/250058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vesti.ru/person/250058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ÐÐ°ÑÑÐ¸Ð½ÐºÐ¸ Ð¿Ð¾ Ð·Ð°Ð¿ÑÐ¾ÑÑ ÐºÐ°ÑÑÐ° ÐºÐ°Ð»Ð¸Ð½Ð¸Ð½Ð³ÑÐ°Ð´ÑÐºÐ¾Ð¹ Ð¾Ð±Ð»Ð°ÑÑ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09" y="1123315"/>
            <a:ext cx="10166688" cy="345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3278" y="4960495"/>
            <a:ext cx="105254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МЕРЫ ПОДДЕРЖКИ БИЗНЕСА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распространения коронавирусной инфекции</a:t>
            </a:r>
          </a:p>
          <a:p>
            <a:pPr algn="ctr">
              <a:defRPr/>
            </a:pP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.04.2020 г.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" y="83185"/>
            <a:ext cx="3510280" cy="95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243" y="0"/>
            <a:ext cx="8175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hlinkClick r:id="rId6"/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1" y="1182702"/>
            <a:ext cx="2252980" cy="94986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86488" y="1244131"/>
            <a:ext cx="5842317" cy="6661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Информация для предпринимателей</a:t>
            </a:r>
          </a:p>
        </p:txBody>
      </p:sp>
    </p:spTree>
    <p:extLst>
      <p:ext uri="{BB962C8B-B14F-4D97-AF65-F5344CB8AC3E}">
        <p14:creationId xmlns:p14="http://schemas.microsoft.com/office/powerpoint/2010/main" val="219341703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Прямая со стрелкой 27"/>
          <p:cNvCxnSpPr/>
          <p:nvPr/>
        </p:nvCxnSpPr>
        <p:spPr>
          <a:xfrm>
            <a:off x="10210800" y="6404932"/>
            <a:ext cx="901700" cy="0"/>
          </a:xfrm>
          <a:prstGeom prst="straightConnector1">
            <a:avLst/>
          </a:prstGeom>
          <a:ln w="603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577653"/>
              </p:ext>
            </p:extLst>
          </p:nvPr>
        </p:nvGraphicFramePr>
        <p:xfrm>
          <a:off x="200549" y="1247485"/>
          <a:ext cx="11786664" cy="5134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4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03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4343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Меры поддержки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Комментарий и условия применения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Срок действия меры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 кого распространяется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618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Отсрочка</a:t>
                      </a:r>
                      <a:r>
                        <a:rPr lang="ru-RU" sz="1500" b="1" baseline="0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по государственной и муниципальной аренде</a:t>
                      </a:r>
                      <a:endParaRPr lang="ru-RU" sz="1500" b="1" dirty="0">
                        <a:solidFill>
                          <a:srgbClr val="C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Отсрочка платежей за</a:t>
                      </a:r>
                      <a:r>
                        <a:rPr lang="ru-RU" sz="15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арендуемые государственные и муниципальные помещения.  Дополнительные соглашения к договору аренды об отсрочке платежей должно быть заключено в течение трех рабочих дней с момента обращения заявителя.</a:t>
                      </a:r>
                    </a:p>
                    <a:p>
                      <a:r>
                        <a:rPr lang="ru-RU" sz="15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Отсрочка не распространяется в отношении аренды коммерческой недвижимости</a:t>
                      </a:r>
                      <a:endParaRPr lang="ru-RU" sz="15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До конца 2020 </a:t>
                      </a:r>
                    </a:p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 период действия ПГ или ЧС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Арендаторы государственного и муниципальному имущества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1618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Отсрочка</a:t>
                      </a:r>
                      <a:r>
                        <a:rPr lang="ru-RU" sz="1500" b="1" baseline="0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по коммерческой аренде</a:t>
                      </a:r>
                      <a:endParaRPr lang="ru-RU" sz="1500" b="1" dirty="0">
                        <a:solidFill>
                          <a:srgbClr val="C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Отсрочка в отношении недвижимого имущества, находящегося в частной собственности, за исключением жилых помещений. Задолженность по арендной плате подлежит уплате не ранее 1 января 2021 г. и не позднее 1 января 2023 г. поэтапно не чаще одного раза в месяц, равными платежами, размер которых не превышает размера половины ежемесячной арендной платы по договору аренды;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даны рекомендации регионам снижать имущественные налоги для арендодателей в обмен на снижение ими ставок аренды или отсрочки платежей для арендаторов категорий пострадавших отраслей бизнеса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До 1 октября 2020</a:t>
                      </a:r>
                    </a:p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 период действия ПГ или ЧС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Арендаторы коммерческого имущества</a:t>
                      </a:r>
                    </a:p>
                    <a:p>
                      <a:pPr algn="ctr"/>
                      <a:endParaRPr lang="ru-RU" sz="15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Блок-схема: альтернативный процесс 17">
            <a:extLst>
              <a:ext uri="{FF2B5EF4-FFF2-40B4-BE49-F238E27FC236}">
                <a16:creationId xmlns:a16="http://schemas.microsoft.com/office/drawing/2014/main" id="{901F2A4C-6DD6-F948-81B6-613085E81F77}"/>
              </a:ext>
            </a:extLst>
          </p:cNvPr>
          <p:cNvSpPr/>
          <p:nvPr/>
        </p:nvSpPr>
        <p:spPr>
          <a:xfrm>
            <a:off x="4981341" y="183975"/>
            <a:ext cx="8002822" cy="75357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МЕРЫ ПОДДЕРЖКИ, </a:t>
            </a:r>
            <a:endParaRPr lang="en-US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ПРИНЯТЫЕ НА ФЕДЕРАЛЬНОМ УРОВНЕ</a:t>
            </a:r>
          </a:p>
        </p:txBody>
      </p:sp>
      <p:sp>
        <p:nvSpPr>
          <p:cNvPr id="10" name="Стрелка вниз 9">
            <a:extLst>
              <a:ext uri="{FF2B5EF4-FFF2-40B4-BE49-F238E27FC236}">
                <a16:creationId xmlns:a16="http://schemas.microsoft.com/office/drawing/2014/main" id="{43B77006-AE20-9740-A50F-BB2AB1440D60}"/>
              </a:ext>
            </a:extLst>
          </p:cNvPr>
          <p:cNvSpPr/>
          <p:nvPr/>
        </p:nvSpPr>
        <p:spPr>
          <a:xfrm>
            <a:off x="200550" y="133412"/>
            <a:ext cx="5086326" cy="854705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ПО АРЕНДЕ</a:t>
            </a:r>
          </a:p>
        </p:txBody>
      </p:sp>
    </p:spTree>
    <p:extLst>
      <p:ext uri="{BB962C8B-B14F-4D97-AF65-F5344CB8AC3E}">
        <p14:creationId xmlns:p14="http://schemas.microsoft.com/office/powerpoint/2010/main" val="56874955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Прямая со стрелкой 27"/>
          <p:cNvCxnSpPr/>
          <p:nvPr/>
        </p:nvCxnSpPr>
        <p:spPr>
          <a:xfrm>
            <a:off x="10210800" y="6404932"/>
            <a:ext cx="901700" cy="0"/>
          </a:xfrm>
          <a:prstGeom prst="straightConnector1">
            <a:avLst/>
          </a:prstGeom>
          <a:ln w="603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61279"/>
              </p:ext>
            </p:extLst>
          </p:nvPr>
        </p:nvGraphicFramePr>
        <p:xfrm>
          <a:off x="328613" y="1261771"/>
          <a:ext cx="11589702" cy="5410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0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7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2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93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3891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Меры поддержки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Комментарий и условия применения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Срок действия меры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 кого распространяется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83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Допустимость закупок у единственного поставщика</a:t>
                      </a:r>
                    </a:p>
                    <a:p>
                      <a:pPr algn="ctr"/>
                      <a:endParaRPr lang="ru-RU" sz="1500" b="1" dirty="0">
                        <a:solidFill>
                          <a:srgbClr val="C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Правительство РФ </a:t>
                      </a:r>
                      <a:r>
                        <a:rPr lang="ru-RU" sz="15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предлагает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устанавливать дополнительные случаи осуществления закупок товаров, работ, услуг у единственного поставщика (подрядчика, исполнителя), а также определять порядок осуществления закупок в таких случаях. В связи с тем, что распространение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коронавирусной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инфекции 2019-nCoV является обстоятельством непреодолимой силы, заказчик вправе осуществить закупку любых товаров, услуг, требуемых в связи с возникновением таких обстоятельств, у единственного поставщика.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До конца 2020</a:t>
                      </a:r>
                    </a:p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 период действия ПГ или ЧС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Субъекты на</a:t>
                      </a:r>
                      <a:r>
                        <a:rPr lang="ru-RU" sz="15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которых распространяется действие Федеральных законов 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44 и 223</a:t>
                      </a:r>
                      <a:r>
                        <a:rPr lang="ru-RU" sz="15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ФЗ</a:t>
                      </a:r>
                      <a:endParaRPr lang="ru-RU" sz="15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8300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Снижение требований к обеспечению госконтрактов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Правительство</a:t>
                      </a:r>
                      <a:r>
                        <a:rPr lang="ru-RU" sz="15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России предлагает установить, что при осуществлении закупок в соответствии со статьей 30 Федерального закона заказчик не вправе устанавливать требование обеспечения исполнения контракта в извещении об осуществлении закупки и (или) в проекте контракта.</a:t>
                      </a:r>
                    </a:p>
                    <a:p>
                      <a:endParaRPr lang="ru-RU" sz="15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До 31 декабря 2020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ИП, малый бизнес и микропредприятия</a:t>
                      </a:r>
                    </a:p>
                    <a:p>
                      <a:pPr algn="ctr"/>
                      <a:endParaRPr lang="ru-RU" sz="15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Блок-схема: альтернативный процесс 17">
            <a:extLst>
              <a:ext uri="{FF2B5EF4-FFF2-40B4-BE49-F238E27FC236}">
                <a16:creationId xmlns:a16="http://schemas.microsoft.com/office/drawing/2014/main" id="{901F2A4C-6DD6-F948-81B6-613085E81F77}"/>
              </a:ext>
            </a:extLst>
          </p:cNvPr>
          <p:cNvSpPr/>
          <p:nvPr/>
        </p:nvSpPr>
        <p:spPr>
          <a:xfrm>
            <a:off x="4981341" y="183975"/>
            <a:ext cx="8002822" cy="75357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МЕРЫ ПОДДЕРЖКИ, </a:t>
            </a:r>
            <a:endParaRPr lang="en-US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ПРИНЯТЫЕ НА ФЕДЕРАЛЬНОМ УРОВНЕ</a:t>
            </a:r>
          </a:p>
        </p:txBody>
      </p:sp>
      <p:sp>
        <p:nvSpPr>
          <p:cNvPr id="10" name="Стрелка вниз 9">
            <a:extLst>
              <a:ext uri="{FF2B5EF4-FFF2-40B4-BE49-F238E27FC236}">
                <a16:creationId xmlns:a16="http://schemas.microsoft.com/office/drawing/2014/main" id="{43B77006-AE20-9740-A50F-BB2AB1440D60}"/>
              </a:ext>
            </a:extLst>
          </p:cNvPr>
          <p:cNvSpPr/>
          <p:nvPr/>
        </p:nvSpPr>
        <p:spPr>
          <a:xfrm>
            <a:off x="200550" y="133412"/>
            <a:ext cx="5086326" cy="854705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ПО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ГОС ЗАКУПКАМ</a:t>
            </a:r>
          </a:p>
        </p:txBody>
      </p:sp>
    </p:spTree>
    <p:extLst>
      <p:ext uri="{BB962C8B-B14F-4D97-AF65-F5344CB8AC3E}">
        <p14:creationId xmlns:p14="http://schemas.microsoft.com/office/powerpoint/2010/main" val="25567588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hlinkClick r:id="rId3"/>
          </p:cNvPr>
          <p:cNvSpPr>
            <a:spLocks noChangeArrowheads="1"/>
          </p:cNvSpPr>
          <p:nvPr/>
        </p:nvSpPr>
        <p:spPr bwMode="auto">
          <a:xfrm>
            <a:off x="1424580" y="-12523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4189178" y="158388"/>
            <a:ext cx="8002822" cy="75357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МЕРЫ ПОДДЕРЖКИ, </a:t>
            </a:r>
            <a:endParaRPr lang="en-US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ПРИНЯТЫЕ НА ФЕДЕРАЛЬНОМ УРОВНЕ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10210800" y="6404932"/>
            <a:ext cx="901700" cy="0"/>
          </a:xfrm>
          <a:prstGeom prst="straightConnector1">
            <a:avLst/>
          </a:prstGeom>
          <a:ln w="603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61329" y="1277152"/>
          <a:ext cx="12069342" cy="5354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1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2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6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87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75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Меры поддержки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Комментарий и условия применения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Срок действия меры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 кого распространяется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343"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Поддержка поставщиков </a:t>
                      </a:r>
                    </a:p>
                    <a:p>
                      <a:pPr algn="just" fontAlgn="base"/>
                      <a:r>
                        <a:rPr lang="ru-RU" sz="1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lang="ru-RU" sz="1400" b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госконтрактам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400" b="1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400" b="1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400" b="1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en-US" sz="1400" b="1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3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Если из-за распространения </a:t>
                      </a:r>
                      <a:r>
                        <a:rPr lang="ru-RU" sz="130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коронавируса</a:t>
                      </a:r>
                      <a:r>
                        <a:rPr lang="ru-RU" sz="13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государственный или муниципальный контракт нельзя исполнить, в течение 2020 года </a:t>
                      </a:r>
                      <a:r>
                        <a:rPr lang="ru-RU" sz="1300" u="sng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можно изменить</a:t>
                      </a:r>
                      <a:r>
                        <a:rPr lang="ru-RU" sz="1300" u="sng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3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его срок или цену (либо и то и другое).</a:t>
                      </a:r>
                      <a:br>
                        <a:rPr lang="ru-RU" sz="13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3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зависимости от уровня контракта заказчик должен будет подготовить письменное обоснование в соответствии с решением правительства, администрации субъекта РФ или муниципалитета. Поставщик при необходимости должен предоставить новое обеспечение.</a:t>
                      </a:r>
                    </a:p>
                    <a:p>
                      <a:pPr algn="just" fontAlgn="base"/>
                      <a:r>
                        <a:rPr lang="ru-RU" sz="13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Увеличение авансов по </a:t>
                      </a:r>
                      <a:r>
                        <a:rPr lang="ru-RU" sz="13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госконтрактам</a:t>
                      </a:r>
                      <a:r>
                        <a:rPr lang="ru-RU" sz="13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  <a:r>
                        <a:rPr lang="ru-RU" sz="1300" u="sng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Запланировано</a:t>
                      </a:r>
                      <a:r>
                        <a:rPr lang="ru-RU" sz="13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увеличение размера аванса по государственным и муниципальным контрактам до 50%.</a:t>
                      </a:r>
                    </a:p>
                    <a:p>
                      <a:pPr fontAlgn="base"/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До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</a:rPr>
                        <a:t> 1 января 2021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Организации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и ИП – поставщики по заключенным государственным контрактам.</a:t>
                      </a:r>
                      <a:endParaRPr lang="ru-RU" sz="12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332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Поддержка застройщиков</a:t>
                      </a:r>
                    </a:p>
                    <a:p>
                      <a:pPr algn="just"/>
                      <a:endParaRPr lang="en-US" sz="1400" b="1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3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3 апреля до 1 января 2021 года:</a:t>
                      </a:r>
                      <a:r>
                        <a:rPr lang="ru-RU" sz="130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застройщикам </a:t>
                      </a:r>
                      <a:r>
                        <a:rPr lang="ru-RU" sz="1300" u="sng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не начисляются</a:t>
                      </a:r>
                      <a:r>
                        <a:rPr lang="ru-RU" sz="13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финансовые санкции, предусмотренные Законом</a:t>
                      </a:r>
                      <a:r>
                        <a:rPr lang="ru-RU" sz="130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«Об участии в долевом строительстве многоквартирных домов и иных объектов недвижимости»</a:t>
                      </a:r>
                      <a:r>
                        <a:rPr lang="ru-RU" sz="13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 также не учитываются убытки, причиненные ими в данный период;</a:t>
                      </a:r>
                      <a:r>
                        <a:rPr lang="ru-RU" sz="130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контрольные органы </a:t>
                      </a:r>
                      <a:r>
                        <a:rPr lang="ru-RU" sz="1300" u="sng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не вправе</a:t>
                      </a:r>
                      <a:r>
                        <a:rPr lang="ru-RU" sz="13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обращаться в суд с требованием приостановить деятельность застройщиков, которые более трех месяцев не передают объекты дольщикам, если данное нарушение возникло в вышеуказанный период;</a:t>
                      </a:r>
                      <a:r>
                        <a:rPr lang="ru-RU" sz="130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дома, по которым нарушены сроки завершения строительства, </a:t>
                      </a:r>
                      <a:r>
                        <a:rPr lang="ru-RU" sz="1300" u="sng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не включаются</a:t>
                      </a:r>
                      <a:r>
                        <a:rPr lang="ru-RU" sz="13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в реестр проблемных объектов, если данное нарушение возникло в вышеуказанный период.</a:t>
                      </a:r>
                    </a:p>
                    <a:p>
                      <a:pPr algn="just" fontAlgn="base"/>
                      <a:r>
                        <a:rPr lang="ru-RU" sz="13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Кроме того, </a:t>
                      </a:r>
                      <a:r>
                        <a:rPr lang="ru-RU" sz="1300" u="sng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планируется субсидировать</a:t>
                      </a:r>
                      <a:r>
                        <a:rPr lang="ru-RU" sz="13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процентную ставку по кредитам строительных компаний, если соблюдены два условия:</a:t>
                      </a:r>
                      <a:r>
                        <a:rPr lang="ru-RU" sz="130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сохранена численность;</a:t>
                      </a:r>
                      <a:r>
                        <a:rPr lang="ru-RU" sz="130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принято обязательство завершить строительство домов, запланированных к вводу в этом и в следующем году.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3 апреля до 1 января 2021 года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Организации и ИП, осуществляющие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строительство многоквартирных домов и иных объектов недвижимости</a:t>
                      </a:r>
                      <a:endParaRPr lang="ru-RU" sz="12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146804"/>
                  </a:ext>
                </a:extLst>
              </a:tr>
            </a:tbl>
          </a:graphicData>
        </a:graphic>
      </p:graphicFrame>
      <p:sp>
        <p:nvSpPr>
          <p:cNvPr id="13" name="Стрелка вниз 12">
            <a:extLst>
              <a:ext uri="{FF2B5EF4-FFF2-40B4-BE49-F238E27FC236}">
                <a16:creationId xmlns:a16="http://schemas.microsoft.com/office/drawing/2014/main" id="{91F72CF7-030B-AB45-9530-CDC44AB39E29}"/>
              </a:ext>
            </a:extLst>
          </p:cNvPr>
          <p:cNvSpPr/>
          <p:nvPr/>
        </p:nvSpPr>
        <p:spPr>
          <a:xfrm>
            <a:off x="148704" y="59742"/>
            <a:ext cx="5231788" cy="1268232"/>
          </a:xfrm>
          <a:prstGeom prst="downArrow">
            <a:avLst>
              <a:gd name="adj1" fmla="val 50000"/>
              <a:gd name="adj2" fmla="val 46120"/>
            </a:avLst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ПО ГОСЗАКУПКАМ И ИНЫЕ МЕРЫ</a:t>
            </a:r>
          </a:p>
        </p:txBody>
      </p:sp>
    </p:spTree>
    <p:extLst>
      <p:ext uri="{BB962C8B-B14F-4D97-AF65-F5344CB8AC3E}">
        <p14:creationId xmlns:p14="http://schemas.microsoft.com/office/powerpoint/2010/main" val="404227124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Прямая со стрелкой 27"/>
          <p:cNvCxnSpPr/>
          <p:nvPr/>
        </p:nvCxnSpPr>
        <p:spPr>
          <a:xfrm>
            <a:off x="10210800" y="6404932"/>
            <a:ext cx="901700" cy="0"/>
          </a:xfrm>
          <a:prstGeom prst="straightConnector1">
            <a:avLst/>
          </a:prstGeom>
          <a:ln w="603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828243"/>
              </p:ext>
            </p:extLst>
          </p:nvPr>
        </p:nvGraphicFramePr>
        <p:xfrm>
          <a:off x="200549" y="1247484"/>
          <a:ext cx="11829526" cy="5028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5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7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7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9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1686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Меры поддержки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Комментарий и условия применения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Срок действия меры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 кого распространяется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9340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Мораторий на штрафы</a:t>
                      </a:r>
                      <a:r>
                        <a:rPr lang="ru-RU" sz="1500" b="1" baseline="0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за неоплату услуг ЖКХ и электроэнергии</a:t>
                      </a:r>
                      <a:endParaRPr lang="ru-RU" sz="1500" b="1" dirty="0">
                        <a:solidFill>
                          <a:srgbClr val="C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002060"/>
                          </a:solidFill>
                        </a:rPr>
                        <a:t>введен запрет на проведение плановых проверок в 2020 году органами государственного и муниципального контроля.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002060"/>
                          </a:solidFill>
                        </a:rPr>
                        <a:t>На период действия ПГ или ЧС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0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распространяется на организации и предпринимателей, которые включены в Единый реестр СМП, а также на некоммерческие организации, у которых среднесписочная численность</a:t>
                      </a:r>
                      <a:r>
                        <a:rPr lang="ru-RU" sz="1500" b="0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0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2019 год не превышает 200.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9340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Отмена штрафных санкций</a:t>
                      </a:r>
                      <a:r>
                        <a:rPr lang="ru-RU" sz="1500" b="1" baseline="0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для застройщиков</a:t>
                      </a:r>
                      <a:endParaRPr lang="ru-RU" sz="1500" b="1" dirty="0">
                        <a:solidFill>
                          <a:srgbClr val="C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 2 апреля по 1 января 2021</a:t>
                      </a:r>
                      <a:r>
                        <a:rPr lang="ru-RU" sz="15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года к застройщикам не будут применяться штрафные санкции, многоквартирные дома не будут включаться в реестр проблемных активов. Это позволит бизнесу не опасаться банкротства, а покупателям – гарантированно получить квартиры</a:t>
                      </a:r>
                      <a:endParaRPr lang="ru-RU" sz="15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 2 апреля по 1 января 2021 года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Застройщики, осуществляющие</a:t>
                      </a:r>
                      <a:r>
                        <a:rPr lang="ru-RU" sz="15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строительство жилья</a:t>
                      </a:r>
                      <a:endParaRPr lang="ru-RU" sz="15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Блок-схема: альтернативный процесс 17">
            <a:extLst>
              <a:ext uri="{FF2B5EF4-FFF2-40B4-BE49-F238E27FC236}">
                <a16:creationId xmlns:a16="http://schemas.microsoft.com/office/drawing/2014/main" id="{901F2A4C-6DD6-F948-81B6-613085E81F77}"/>
              </a:ext>
            </a:extLst>
          </p:cNvPr>
          <p:cNvSpPr/>
          <p:nvPr/>
        </p:nvSpPr>
        <p:spPr>
          <a:xfrm>
            <a:off x="4981341" y="183975"/>
            <a:ext cx="8002822" cy="75357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МЕРЫ ПОДДЕРЖКИ, </a:t>
            </a:r>
            <a:endParaRPr lang="en-US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ПРИНЯТЫЕ НА ФЕДЕРАЛЬНОМ УРОВНЕ</a:t>
            </a:r>
          </a:p>
        </p:txBody>
      </p:sp>
      <p:sp>
        <p:nvSpPr>
          <p:cNvPr id="10" name="Стрелка вниз 9">
            <a:extLst>
              <a:ext uri="{FF2B5EF4-FFF2-40B4-BE49-F238E27FC236}">
                <a16:creationId xmlns:a16="http://schemas.microsoft.com/office/drawing/2014/main" id="{43B77006-AE20-9740-A50F-BB2AB1440D60}"/>
              </a:ext>
            </a:extLst>
          </p:cNvPr>
          <p:cNvSpPr/>
          <p:nvPr/>
        </p:nvSpPr>
        <p:spPr>
          <a:xfrm>
            <a:off x="200550" y="133412"/>
            <a:ext cx="5086326" cy="854705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ПО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ПРОВЕРКАМ</a:t>
            </a:r>
          </a:p>
        </p:txBody>
      </p:sp>
    </p:spTree>
    <p:extLst>
      <p:ext uri="{BB962C8B-B14F-4D97-AF65-F5344CB8AC3E}">
        <p14:creationId xmlns:p14="http://schemas.microsoft.com/office/powerpoint/2010/main" val="210443966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Прямая со стрелкой 27"/>
          <p:cNvCxnSpPr/>
          <p:nvPr/>
        </p:nvCxnSpPr>
        <p:spPr>
          <a:xfrm>
            <a:off x="10210800" y="6404932"/>
            <a:ext cx="901700" cy="0"/>
          </a:xfrm>
          <a:prstGeom prst="straightConnector1">
            <a:avLst/>
          </a:prstGeom>
          <a:ln w="603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915202"/>
              </p:ext>
            </p:extLst>
          </p:nvPr>
        </p:nvGraphicFramePr>
        <p:xfrm>
          <a:off x="200549" y="1247484"/>
          <a:ext cx="11829526" cy="459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5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7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7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9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4836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поддержки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Комментарий и условия применения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действия меры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кого распространяется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773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Мораторий на все проверки и контрольно-надзорные</a:t>
                      </a:r>
                      <a:r>
                        <a:rPr lang="ru-RU" sz="1600" b="1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мероприятия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 исключением несущих риски для жизни и здоровья граждан):</a:t>
                      </a:r>
                    </a:p>
                    <a:p>
                      <a:pPr algn="jus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 выездные проверки, начатые ранее;</a:t>
                      </a:r>
                    </a:p>
                    <a:p>
                      <a:pPr algn="jus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 выездные налоговые проверки;</a:t>
                      </a:r>
                    </a:p>
                    <a:p>
                      <a:pPr algn="jus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 проверки онлайн-касс;</a:t>
                      </a:r>
                    </a:p>
                    <a:p>
                      <a:pPr algn="jus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 контрольные соблюдения требований</a:t>
                      </a:r>
                    </a:p>
                    <a:p>
                      <a:pPr algn="jus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валютного законодательства;</a:t>
                      </a:r>
                    </a:p>
                    <a:p>
                      <a:pPr algn="jus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 азартные игры и лотереи;</a:t>
                      </a:r>
                    </a:p>
                    <a:p>
                      <a:pPr algn="jus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 иные категории проверочных мероприятий должны быть завершены</a:t>
                      </a:r>
                    </a:p>
                    <a:p>
                      <a:pPr algn="jus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заочно;</a:t>
                      </a:r>
                    </a:p>
                    <a:p>
                      <a:pPr algn="jus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 автоматическое продление действия всех лицензий</a:t>
                      </a:r>
                    </a:p>
                    <a:p>
                      <a:pPr algn="jus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разрешений на полгода.</a:t>
                      </a:r>
                    </a:p>
                    <a:p>
                      <a:endParaRPr lang="ru-RU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конца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Субъекты среднего и малого предпринимательства, которые включены в реестр СМП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Блок-схема: альтернативный процесс 17">
            <a:extLst>
              <a:ext uri="{FF2B5EF4-FFF2-40B4-BE49-F238E27FC236}">
                <a16:creationId xmlns:a16="http://schemas.microsoft.com/office/drawing/2014/main" id="{901F2A4C-6DD6-F948-81B6-613085E81F77}"/>
              </a:ext>
            </a:extLst>
          </p:cNvPr>
          <p:cNvSpPr/>
          <p:nvPr/>
        </p:nvSpPr>
        <p:spPr>
          <a:xfrm>
            <a:off x="4981341" y="183975"/>
            <a:ext cx="8002822" cy="75357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МЕРЫ ПОДДЕРЖКИ, </a:t>
            </a:r>
            <a:endParaRPr lang="en-US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ПРИНЯТЫЕ НА ФЕДЕРАЛЬНОМ УРОВНЕ</a:t>
            </a:r>
          </a:p>
        </p:txBody>
      </p:sp>
      <p:sp>
        <p:nvSpPr>
          <p:cNvPr id="10" name="Стрелка вниз 9">
            <a:extLst>
              <a:ext uri="{FF2B5EF4-FFF2-40B4-BE49-F238E27FC236}">
                <a16:creationId xmlns:a16="http://schemas.microsoft.com/office/drawing/2014/main" id="{43B77006-AE20-9740-A50F-BB2AB1440D60}"/>
              </a:ext>
            </a:extLst>
          </p:cNvPr>
          <p:cNvSpPr/>
          <p:nvPr/>
        </p:nvSpPr>
        <p:spPr>
          <a:xfrm>
            <a:off x="200550" y="133412"/>
            <a:ext cx="5086326" cy="854705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ПО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ПРОВЕРКАМ</a:t>
            </a:r>
          </a:p>
        </p:txBody>
      </p:sp>
    </p:spTree>
    <p:extLst>
      <p:ext uri="{BB962C8B-B14F-4D97-AF65-F5344CB8AC3E}">
        <p14:creationId xmlns:p14="http://schemas.microsoft.com/office/powerpoint/2010/main" val="72273319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Прямая со стрелкой 27"/>
          <p:cNvCxnSpPr/>
          <p:nvPr/>
        </p:nvCxnSpPr>
        <p:spPr>
          <a:xfrm>
            <a:off x="10210800" y="6404932"/>
            <a:ext cx="901700" cy="0"/>
          </a:xfrm>
          <a:prstGeom prst="straightConnector1">
            <a:avLst/>
          </a:prstGeom>
          <a:ln w="603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747441"/>
              </p:ext>
            </p:extLst>
          </p:nvPr>
        </p:nvGraphicFramePr>
        <p:xfrm>
          <a:off x="200549" y="1247484"/>
          <a:ext cx="11829526" cy="4459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5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7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7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9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168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поддержки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Комментарий и условия применения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действия меры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кого распространяется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9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Мораторий на возбуждение дел о банкротстве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2B2B2B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Мораторий на возбуждение дел о банкротстве по заявлению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кредиторов в отношении следующих должников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Субъекты предпринимательства пострадавших отраслей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9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Консультации по теме форс-мажора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ТПП России открыла «горячую линию» для консультирования субъектов предпринимательской деятельности по вопросам форс-мажорных обстоятельств, возникших при исполнении договоров (контрактов) в связи с распространением новой коронавирусной инфекции COVID-2019.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 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марта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 конца 2020 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ТПП РФ</a:t>
                      </a:r>
                    </a:p>
                    <a:p>
                      <a:pPr algn="ctr"/>
                      <a:endParaRPr lang="ru-RU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и/или региональные ТПП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Блок-схема: альтернативный процесс 17">
            <a:extLst>
              <a:ext uri="{FF2B5EF4-FFF2-40B4-BE49-F238E27FC236}">
                <a16:creationId xmlns:a16="http://schemas.microsoft.com/office/drawing/2014/main" id="{901F2A4C-6DD6-F948-81B6-613085E81F77}"/>
              </a:ext>
            </a:extLst>
          </p:cNvPr>
          <p:cNvSpPr/>
          <p:nvPr/>
        </p:nvSpPr>
        <p:spPr>
          <a:xfrm>
            <a:off x="4981341" y="183975"/>
            <a:ext cx="8002822" cy="75357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МЕРЫ ПОДДЕРЖКИ, </a:t>
            </a:r>
            <a:endParaRPr lang="en-US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ПРИНЯТЫЕ НА ФЕДЕРАЛЬНОМ УРОВНЕ</a:t>
            </a:r>
          </a:p>
        </p:txBody>
      </p:sp>
      <p:sp>
        <p:nvSpPr>
          <p:cNvPr id="10" name="Стрелка вниз 9">
            <a:extLst>
              <a:ext uri="{FF2B5EF4-FFF2-40B4-BE49-F238E27FC236}">
                <a16:creationId xmlns:a16="http://schemas.microsoft.com/office/drawing/2014/main" id="{43B77006-AE20-9740-A50F-BB2AB1440D60}"/>
              </a:ext>
            </a:extLst>
          </p:cNvPr>
          <p:cNvSpPr/>
          <p:nvPr/>
        </p:nvSpPr>
        <p:spPr>
          <a:xfrm>
            <a:off x="200550" y="133412"/>
            <a:ext cx="5086326" cy="854705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ИНЫЕ МЕРЫ</a:t>
            </a:r>
          </a:p>
        </p:txBody>
      </p:sp>
    </p:spTree>
    <p:extLst>
      <p:ext uri="{BB962C8B-B14F-4D97-AF65-F5344CB8AC3E}">
        <p14:creationId xmlns:p14="http://schemas.microsoft.com/office/powerpoint/2010/main" val="113130938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7943" y="6346371"/>
            <a:ext cx="9067800" cy="511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D2ACD7-A21E-1049-9814-715C5A556F19}"/>
              </a:ext>
            </a:extLst>
          </p:cNvPr>
          <p:cNvSpPr txBox="1"/>
          <p:nvPr/>
        </p:nvSpPr>
        <p:spPr>
          <a:xfrm>
            <a:off x="3600450" y="400050"/>
            <a:ext cx="7243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ПЕРЕЧЕНЬ ПОСТРАДАВШИХ ОТРАСЛЕЙ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4415" y="1224950"/>
            <a:ext cx="1194758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2060"/>
                </a:solidFill>
              </a:rPr>
              <a:t>Авиаперевозки, аэропортовая деятельность, автоперевозки: 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</a:rPr>
              <a:t>-     деятельность прочего сухопутного пассажирского транспорта; 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rgbClr val="002060"/>
                </a:solidFill>
              </a:rPr>
              <a:t>деятельность автомобильного грузового транспорта и услуги по перевозкам; 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rgbClr val="002060"/>
                </a:solidFill>
              </a:rPr>
              <a:t>деятельность пассажирского воздушного транспорта; 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rgbClr val="002060"/>
                </a:solidFill>
              </a:rPr>
              <a:t>деятельность грузового воздушного транспорта;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rgbClr val="002060"/>
                </a:solidFill>
              </a:rPr>
              <a:t>деятельность вспомогательная, связанная с воздушным транспортом; 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rgbClr val="002060"/>
                </a:solidFill>
              </a:rPr>
              <a:t>деятельность аэропортовая;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rgbClr val="002060"/>
                </a:solidFill>
              </a:rPr>
              <a:t>обеспечение обслуживания (управления) воздушного движения; 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rgbClr val="002060"/>
                </a:solidFill>
              </a:rPr>
              <a:t>выполнение авиационных работ; 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rgbClr val="002060"/>
                </a:solidFill>
              </a:rPr>
              <a:t>деятельность вспомогательная прочая, связанная с воздушным транспортом.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2060"/>
                </a:solidFill>
              </a:rPr>
              <a:t>Культура, организация досуга и развлечений:  </a:t>
            </a:r>
            <a:r>
              <a:rPr lang="ru-RU" sz="1400" dirty="0">
                <a:solidFill>
                  <a:srgbClr val="002060"/>
                </a:solidFill>
              </a:rPr>
              <a:t>деятельность творческая, деятельность в области искусства и организации развлечений, кинопрокат.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2060"/>
                </a:solidFill>
              </a:rPr>
              <a:t>Физкультурно-оздоровительная деятельность и спорт: </a:t>
            </a:r>
            <a:r>
              <a:rPr lang="ru-RU" sz="1400" dirty="0">
                <a:solidFill>
                  <a:srgbClr val="002060"/>
                </a:solidFill>
              </a:rPr>
              <a:t>деятельность в области спорта, отдыха и развлечений; деятельность физкультурно-оздоровительная; деятельность санаторно-курортных организаций.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2060"/>
                </a:solidFill>
              </a:rPr>
              <a:t>Деятельность туристических агентств и прочих организаций, представляющих услуги в сфере туризма:</a:t>
            </a:r>
            <a:r>
              <a:rPr lang="ru-RU" sz="1400" dirty="0">
                <a:solidFill>
                  <a:srgbClr val="002060"/>
                </a:solidFill>
              </a:rPr>
              <a:t> деятельность туристических агентств и прочих организаций, представляющих услуги в сфере туризма.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2060"/>
                </a:solidFill>
              </a:rPr>
              <a:t>Гостиничный бизнес: </a:t>
            </a:r>
            <a:r>
              <a:rPr lang="ru-RU" sz="1400" dirty="0">
                <a:solidFill>
                  <a:srgbClr val="002060"/>
                </a:solidFill>
              </a:rPr>
              <a:t>деятельность по предоставлению мест для временного проживания.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2060"/>
                </a:solidFill>
              </a:rPr>
              <a:t>Общественное питание: </a:t>
            </a:r>
            <a:r>
              <a:rPr lang="ru-RU" sz="1400" dirty="0">
                <a:solidFill>
                  <a:srgbClr val="002060"/>
                </a:solidFill>
              </a:rPr>
              <a:t>деятельность по предоставлению продуктов питания и напитков.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2060"/>
                </a:solidFill>
              </a:rPr>
              <a:t>Деятельность организаций дополнительного образования, негосударственных образовательных учреждений:  </a:t>
            </a:r>
            <a:r>
              <a:rPr lang="ru-RU" sz="1400" dirty="0">
                <a:solidFill>
                  <a:srgbClr val="002060"/>
                </a:solidFill>
              </a:rPr>
              <a:t>образование дополнительное детей и взрослых; предоставление услуг по дневному уходу за детьми.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2060"/>
                </a:solidFill>
              </a:rPr>
              <a:t>Деятельность по организации конференций и выставок:  </a:t>
            </a:r>
            <a:r>
              <a:rPr lang="ru-RU" sz="1400" dirty="0">
                <a:solidFill>
                  <a:srgbClr val="002060"/>
                </a:solidFill>
              </a:rPr>
              <a:t>деятельность по организации конференций и выставок.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2060"/>
                </a:solidFill>
              </a:rPr>
              <a:t>Деятельность по предоставлению бытовых услуг населению (ремонт, стирка, химчистка, услуги парикмахерских и салонов красоты):</a:t>
            </a:r>
            <a:r>
              <a:rPr lang="ru-RU" sz="1400" dirty="0">
                <a:solidFill>
                  <a:srgbClr val="002060"/>
                </a:solidFill>
              </a:rPr>
              <a:t> ремонт компьютеров, предметов личного потребления и хозяйственно-бытового назначения; стирка и химическая чистка текстильных и меховых изделий; предоставление услуг парикмахерскими и салонами красоты.</a:t>
            </a:r>
            <a:endParaRPr lang="en-US" sz="14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2060"/>
                </a:solidFill>
              </a:rPr>
              <a:t>Деятельность в области здравоохранения: </a:t>
            </a:r>
            <a:r>
              <a:rPr lang="ru-RU" sz="1400" dirty="0">
                <a:solidFill>
                  <a:srgbClr val="002060"/>
                </a:solidFill>
              </a:rPr>
              <a:t>стоматологические клиники. </a:t>
            </a:r>
            <a:endParaRPr lang="en-US" sz="14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002060"/>
              </a:solidFill>
            </a:endParaRPr>
          </a:p>
          <a:p>
            <a:endParaRPr lang="ru-RU" sz="1400" dirty="0">
              <a:solidFill>
                <a:srgbClr val="002060"/>
              </a:solidFill>
            </a:endParaRPr>
          </a:p>
          <a:p>
            <a:pPr algn="ctr"/>
            <a:r>
              <a:rPr lang="ru-RU" sz="1400" i="1" dirty="0">
                <a:solidFill>
                  <a:srgbClr val="002060"/>
                </a:solidFill>
              </a:rPr>
              <a:t>Полный перечень отраслей размещен на сайте economy.gov.ru и </a:t>
            </a:r>
            <a:r>
              <a:rPr lang="en-US" sz="1400" i="1" dirty="0">
                <a:solidFill>
                  <a:srgbClr val="002060"/>
                </a:solidFill>
              </a:rPr>
              <a:t>pravo.gov.ru</a:t>
            </a:r>
            <a:endParaRPr lang="ru-RU" sz="1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70748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hlinkClick r:id="rId3"/>
          </p:cNvPr>
          <p:cNvSpPr>
            <a:spLocks noChangeArrowheads="1"/>
          </p:cNvSpPr>
          <p:nvPr/>
        </p:nvSpPr>
        <p:spPr bwMode="auto">
          <a:xfrm>
            <a:off x="1424580" y="-12523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4189178" y="158388"/>
            <a:ext cx="8002822" cy="75357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МЕРЫ ПОДДЕРЖКИ, </a:t>
            </a:r>
            <a:endParaRPr lang="en-US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ПРИНЯТЫЕ НА ФЕДЕРАЛЬНОМ УРОВНЕ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10210800" y="6404932"/>
            <a:ext cx="901700" cy="0"/>
          </a:xfrm>
          <a:prstGeom prst="straightConnector1">
            <a:avLst/>
          </a:prstGeom>
          <a:ln w="603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74320" y="2067906"/>
          <a:ext cx="11686032" cy="4003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56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9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80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Вид деятельности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ОКВЭД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Торговля розничная легковыми автомобилями и легкими автотранспортными средствами в специализированных магазинах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413A6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45.11.2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90911844"/>
                  </a:ext>
                </a:extLst>
              </a:tr>
              <a:tr h="204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Торговля розничная легковыми автомобилями и легкими автотранспортными средствами прочая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413A6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45.11.3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88418799"/>
                  </a:ext>
                </a:extLst>
              </a:tr>
              <a:tr h="204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Торговля розничная прочими автотранспортными средствами, кроме пассажирских, в специализированных магазинах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413A6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6"/>
                        </a:rPr>
                        <a:t>45.19.2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44770131"/>
                  </a:ext>
                </a:extLst>
              </a:tr>
              <a:tr h="204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Торговля розничная прочими автотранспортными средствами, кроме пассажирских, прочая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413A6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7"/>
                        </a:rPr>
                        <a:t>45.19.3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20957344"/>
                  </a:ext>
                </a:extLst>
              </a:tr>
              <a:tr h="204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Торговля розничная автомобильными деталями, узлами и принадлежностями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413A6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8"/>
                        </a:rPr>
                        <a:t>45.32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42752967"/>
                  </a:ext>
                </a:extLst>
              </a:tr>
              <a:tr h="204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Торговля розничная мотоциклами, их деталями, составными частями и принадлежностями в специализированных магазинах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413A6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9"/>
                        </a:rPr>
                        <a:t>45.40.2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98302818"/>
                  </a:ext>
                </a:extLst>
              </a:tr>
              <a:tr h="204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Торговля розничная мотоциклами, их деталями, узлами и принадлежностями прочая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413A6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0"/>
                        </a:rPr>
                        <a:t>45.40.3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33049706"/>
                  </a:ext>
                </a:extLst>
              </a:tr>
              <a:tr h="204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Торговля розничная большим товарным ассортиментом с преобладанием непродовольственных товаров в неспециализированных магазинах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413A6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1"/>
                        </a:rPr>
                        <a:t>47.19.1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61825976"/>
                  </a:ext>
                </a:extLst>
              </a:tr>
              <a:tr h="204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Деятельность универсальных магазинов, торгующих товарами общего ассортимента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413A6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2"/>
                        </a:rPr>
                        <a:t>47.19.2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80049428"/>
                  </a:ext>
                </a:extLst>
              </a:tr>
              <a:tr h="204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Торговля розничная информационным и коммуникационным оборудованием в специализированных магазинах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413A6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3"/>
                        </a:rPr>
                        <a:t>47.4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13634592"/>
                  </a:ext>
                </a:extLst>
              </a:tr>
              <a:tr h="204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Торговля розничная прочими бытовыми изделиями в специализированных магазинах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413A6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4"/>
                        </a:rPr>
                        <a:t>47.5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23355674"/>
                  </a:ext>
                </a:extLst>
              </a:tr>
              <a:tr h="204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Торговля розничная товарами культурно-развлекательного назначения в специализированных магазинах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413A6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5"/>
                        </a:rPr>
                        <a:t>47.6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59074067"/>
                  </a:ext>
                </a:extLst>
              </a:tr>
              <a:tr h="204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Торговля розничная прочими товарами в специализированных магазинах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413A6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6"/>
                        </a:rPr>
                        <a:t>47.7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45549776"/>
                  </a:ext>
                </a:extLst>
              </a:tr>
              <a:tr h="204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Торговля розничная в нестационарных торговых объектах и на рынках текстилем, одеждой и обувью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413A6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7"/>
                        </a:rPr>
                        <a:t>47.82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45665490"/>
                  </a:ext>
                </a:extLst>
              </a:tr>
              <a:tr h="204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Торговля розничная в нестационарных торговых объектах и на рынках прочими товарами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413A6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8"/>
                        </a:rPr>
                        <a:t>47.89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17094317"/>
                  </a:ext>
                </a:extLst>
              </a:tr>
              <a:tr h="112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Деятельность музеев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413A6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9"/>
                        </a:rPr>
                        <a:t>91.02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7339704"/>
                  </a:ext>
                </a:extLst>
              </a:tr>
              <a:tr h="1127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Деятельность зоопарков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sng" dirty="0">
                          <a:solidFill>
                            <a:srgbClr val="413A6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0"/>
                        </a:rPr>
                        <a:t>91.04.1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53296365"/>
                  </a:ext>
                </a:extLst>
              </a:tr>
            </a:tbl>
          </a:graphicData>
        </a:graphic>
      </p:graphicFrame>
      <p:sp>
        <p:nvSpPr>
          <p:cNvPr id="13" name="Стрелка вниз 12">
            <a:extLst>
              <a:ext uri="{FF2B5EF4-FFF2-40B4-BE49-F238E27FC236}">
                <a16:creationId xmlns:a16="http://schemas.microsoft.com/office/drawing/2014/main" id="{91F72CF7-030B-AB45-9530-CDC44AB39E29}"/>
              </a:ext>
            </a:extLst>
          </p:cNvPr>
          <p:cNvSpPr/>
          <p:nvPr/>
        </p:nvSpPr>
        <p:spPr>
          <a:xfrm>
            <a:off x="143401" y="103368"/>
            <a:ext cx="4621104" cy="955411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Пострадавшие отрасли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6616" y="1113799"/>
            <a:ext cx="11521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</a:rPr>
              <a:t>Опубликованы поправки к постановлению N 434, которым утвержден перечень наиболее пострадавших отраслей российской экономики. Они вступят в силу </a:t>
            </a:r>
            <a:r>
              <a:rPr lang="ru-RU" sz="1400" b="1" dirty="0">
                <a:solidFill>
                  <a:srgbClr val="002060"/>
                </a:solidFill>
              </a:rPr>
              <a:t>28 апреля.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</a:rPr>
              <a:t>Перечень дополняется, в частности, различными видами розничной торговли, включая торговлю автомобилями, электроникой, мебелью и иными видами непродовольственных товаров.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4320" y="6035600"/>
            <a:ext cx="106436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Кроме того, поправки предусматривают </a:t>
            </a: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принципиально важное дополнение!!!</a:t>
            </a:r>
            <a:r>
              <a:rPr lang="ru-RU" sz="1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Благодаря оговорке «в том числе», которая </a:t>
            </a:r>
            <a:r>
              <a:rPr lang="ru-RU" sz="1400" u="sng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1"/>
              </a:rPr>
              <a:t>вносится</a:t>
            </a:r>
            <a:r>
              <a:rPr lang="ru-RU" sz="1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в </a:t>
            </a:r>
            <a:r>
              <a:rPr lang="ru-RU" sz="1400" u="sng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2"/>
              </a:rPr>
              <a:t>п. 2</a:t>
            </a:r>
            <a:r>
              <a:rPr lang="ru-RU" sz="1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постановления N 434, перечень пострадавших отраслей может применяться не только в рамках </a:t>
            </a:r>
            <a:r>
              <a:rPr lang="ru-RU" sz="1400" u="sng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3"/>
              </a:rPr>
              <a:t>поддержки заемщиков</a:t>
            </a:r>
            <a:r>
              <a:rPr lang="ru-RU" sz="1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но и при реализации других мер, например </a:t>
            </a:r>
            <a:r>
              <a:rPr lang="ru-RU" sz="1400" u="sng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4"/>
              </a:rPr>
              <a:t>налоговых</a:t>
            </a:r>
            <a:r>
              <a:rPr lang="ru-RU" sz="1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и </a:t>
            </a:r>
            <a:r>
              <a:rPr lang="ru-RU" sz="1400" u="sng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5"/>
              </a:rPr>
              <a:t>арендных</a:t>
            </a:r>
            <a:r>
              <a:rPr lang="ru-RU" sz="1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каникул.</a:t>
            </a:r>
            <a:endParaRPr lang="ru-RU" sz="14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93830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68058"/>
            <a:ext cx="629061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Калининград, </a:t>
            </a:r>
          </a:p>
          <a:p>
            <a:pPr algn="ctr"/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Московский проспект д.95, оф. 408</a:t>
            </a:r>
          </a:p>
          <a:p>
            <a:pPr algn="ctr"/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Тел: + 7 (4012) 71-76-34 </a:t>
            </a:r>
          </a:p>
          <a:p>
            <a:pPr algn="ctr"/>
            <a:endParaRPr lang="ru-RU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kaliningrad@ombudsmanbiz.ru</a:t>
            </a:r>
            <a:endParaRPr lang="ru-RU" sz="3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www.ombudsmanbiz39.ru</a:t>
            </a:r>
            <a:endParaRPr lang="ru-RU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" y="83185"/>
            <a:ext cx="3510280" cy="95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243" y="0"/>
            <a:ext cx="8175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611" y="1434943"/>
            <a:ext cx="5415435" cy="38050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57943" y="6346371"/>
            <a:ext cx="9067800" cy="511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6017" y="5863521"/>
            <a:ext cx="118227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>
                <a:solidFill>
                  <a:srgbClr val="002060"/>
                </a:solidFill>
              </a:rPr>
              <a:t>Вышеуказанная информация подготовлена аппаратом Уполномоченного по защите прав предпринимателей в Калининградской области по результатам анализа принятых органами исполнительной власти правовых актов по состоянию на 22  апреля 2020 года и может быть изменена (скорректирована/дополнена) в связи с принятием новых нормативных и иных правовых актов, а также в связи с иной трактовкой другими  органами власти существующих правовых актов, в том числе в порядке их правоприменения.</a:t>
            </a:r>
          </a:p>
        </p:txBody>
      </p:sp>
    </p:spTree>
    <p:extLst>
      <p:ext uri="{BB962C8B-B14F-4D97-AF65-F5344CB8AC3E}">
        <p14:creationId xmlns:p14="http://schemas.microsoft.com/office/powerpoint/2010/main" val="323043217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hlinkClick r:id="rId3"/>
          </p:cNvPr>
          <p:cNvSpPr>
            <a:spLocks noChangeArrowheads="1"/>
          </p:cNvSpPr>
          <p:nvPr/>
        </p:nvSpPr>
        <p:spPr bwMode="auto">
          <a:xfrm>
            <a:off x="1424580" y="-12523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4189178" y="158388"/>
            <a:ext cx="8002822" cy="75357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МЕРЫ ПОДДЕРЖКИ, </a:t>
            </a:r>
            <a:endParaRPr lang="en-US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ПРИНЯТЫЕ НА ФЕДЕРАЛЬНОМ УРОВНЕ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10210800" y="6404932"/>
            <a:ext cx="901700" cy="0"/>
          </a:xfrm>
          <a:prstGeom prst="straightConnector1">
            <a:avLst/>
          </a:prstGeom>
          <a:ln w="603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797483"/>
              </p:ext>
            </p:extLst>
          </p:nvPr>
        </p:nvGraphicFramePr>
        <p:xfrm>
          <a:off x="61329" y="1277152"/>
          <a:ext cx="12069342" cy="5342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1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2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6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87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976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Меры поддержки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Комментарий и условия применения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Срок действия меры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 кого распространяется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4782">
                <a:tc rowSpan="4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800" b="1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Продление сроков уплаты налогов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Продление срока уплаты налога</a:t>
                      </a:r>
                      <a:r>
                        <a:rPr lang="ru-RU" sz="18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на прибыль, УСН,ЕСХН за 2019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Продление срока уплаты налоговых (авансовых платежей), за исключением НДС и НДФЛ, за отчетные периоды, приходящиеся на 1 квартал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 6 месяцев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ru-RU" sz="18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Для организаций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ИП,</a:t>
                      </a:r>
                    </a:p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включенных по состоянию</a:t>
                      </a:r>
                      <a:r>
                        <a:rPr lang="ru-RU" sz="18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на 01.03.2020 в реестр МСП, и ведущих деятельность в наиболее пострадавших отраслях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864">
                <a:tc vMerge="1">
                  <a:txBody>
                    <a:bodyPr/>
                    <a:lstStyle/>
                    <a:p>
                      <a:endParaRPr lang="ru-RU" sz="19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Продление срока уплаты налоговых (авансовых платежей), за исключением НДС и НДФЛ, за отчетные периоды, приходящиеся на полугодие (2 квартал)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 4 месяца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2082">
                <a:tc vMerge="1">
                  <a:txBody>
                    <a:bodyPr/>
                    <a:lstStyle/>
                    <a:p>
                      <a:endParaRPr lang="ru-RU" sz="19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Продление сроков уплаты авансовых</a:t>
                      </a:r>
                      <a:r>
                        <a:rPr lang="ru-RU" sz="18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платежей по транспортному налогу, налогу на имущество организаций и земельному налогу (в регионах, в которых установлены авансовые платежи) за первый и за второй квартал 2020 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До 30 октября 2020 года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1098">
                <a:tc vMerge="1">
                  <a:txBody>
                    <a:bodyPr/>
                    <a:lstStyle/>
                    <a:p>
                      <a:endParaRPr lang="ru-RU" sz="19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Продление сроков уплаты НДФЛ за 2019 год в соответствии</a:t>
                      </a:r>
                      <a:r>
                        <a:rPr lang="ru-RU" sz="18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с п.6. ст. 227 Кодекса (для ИП).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 3 месяца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Стрелка вниз 12">
            <a:extLst>
              <a:ext uri="{FF2B5EF4-FFF2-40B4-BE49-F238E27FC236}">
                <a16:creationId xmlns:a16="http://schemas.microsoft.com/office/drawing/2014/main" id="{91F72CF7-030B-AB45-9530-CDC44AB39E29}"/>
              </a:ext>
            </a:extLst>
          </p:cNvPr>
          <p:cNvSpPr/>
          <p:nvPr/>
        </p:nvSpPr>
        <p:spPr>
          <a:xfrm>
            <a:off x="143401" y="103368"/>
            <a:ext cx="4621104" cy="955411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ПО НАЛОГАМ</a:t>
            </a:r>
          </a:p>
        </p:txBody>
      </p:sp>
    </p:spTree>
    <p:extLst>
      <p:ext uri="{BB962C8B-B14F-4D97-AF65-F5344CB8AC3E}">
        <p14:creationId xmlns:p14="http://schemas.microsoft.com/office/powerpoint/2010/main" val="104932246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Прямая со стрелкой 27"/>
          <p:cNvCxnSpPr/>
          <p:nvPr/>
        </p:nvCxnSpPr>
        <p:spPr>
          <a:xfrm>
            <a:off x="10210800" y="6404932"/>
            <a:ext cx="901700" cy="0"/>
          </a:xfrm>
          <a:prstGeom prst="straightConnector1">
            <a:avLst/>
          </a:prstGeom>
          <a:ln w="603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401390"/>
              </p:ext>
            </p:extLst>
          </p:nvPr>
        </p:nvGraphicFramePr>
        <p:xfrm>
          <a:off x="33717" y="1040130"/>
          <a:ext cx="12124565" cy="5776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5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8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2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636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Меры поддержки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Комментарий и условия применения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Срок действия меры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 кого распространяется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539">
                <a:tc rowSpan="6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Продление сроков уплаты налогов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Продление срока уплаты страховых взносов за март-май 2020 </a:t>
                      </a:r>
                      <a:endParaRPr lang="ru-RU" sz="1600" baseline="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 6 мес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Для микропредприятий, ведущих деятельность в пострадавших отраслях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66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Продление срока уплаты страховых взносов за июнь и июль 2020 года и страховых взносов, исчисленных с суммы дохода ИП, превышающей 300 000 рублей, подлежащих уплате не позднее 1 июля 2020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 4 мес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663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Продление срока уплаты налога на прибыль, УСН, ЕСХН за 2019г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Продление срока уплаты налогов (авансовых платежей), за исключением НДС и НДФЛ, за отчетные периоды, приходящиеся на 1 квартал 2020 года и на полугодие (2 квартал) 2020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 3 мес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Для организаций и ИП, не включенных по состоянию</a:t>
                      </a:r>
                      <a:r>
                        <a:rPr lang="ru-RU" sz="16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на 01.03.2020 в реестр МСП, ведущих деятельность в наиболее пострадавших отраслях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560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Продление сроков уплаты авансовых платежей по транспортному налогу, налогу на имущество организаций и земельному налогу (в регионах, в которых установлены авансовые платежи) за первый квартал 2020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До 30 июля 2020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Продление сроков уплаты авансовых платежей по транспортному налогу, налогу на имущество организаций и земельному налогу (в регионах, в которых установлены авансовые платежи) за второй квартал 2020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ru-RU" sz="16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30 октября 2020 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1663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Продление сроков уплаты НДФЛ за 2019 год в соответствии  с п.6. ст.227 Кодекса (для ИП)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 3 мес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Блок-схема: альтернативный процесс 17">
            <a:extLst>
              <a:ext uri="{FF2B5EF4-FFF2-40B4-BE49-F238E27FC236}">
                <a16:creationId xmlns:a16="http://schemas.microsoft.com/office/drawing/2014/main" id="{376F9DF7-500D-E742-B74A-F698FAF7DB9D}"/>
              </a:ext>
            </a:extLst>
          </p:cNvPr>
          <p:cNvSpPr/>
          <p:nvPr/>
        </p:nvSpPr>
        <p:spPr>
          <a:xfrm>
            <a:off x="4843575" y="131512"/>
            <a:ext cx="8002822" cy="75357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МЕРЫ ПОДДЕРЖКИ, </a:t>
            </a:r>
            <a:endParaRPr lang="en-US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ПРИНЯТЫЕ НА ФЕДЕРАЛЬНОМ УРОВНЕ</a:t>
            </a:r>
          </a:p>
        </p:txBody>
      </p:sp>
      <p:sp>
        <p:nvSpPr>
          <p:cNvPr id="9" name="Стрелка вниз 8">
            <a:extLst>
              <a:ext uri="{FF2B5EF4-FFF2-40B4-BE49-F238E27FC236}">
                <a16:creationId xmlns:a16="http://schemas.microsoft.com/office/drawing/2014/main" id="{F174EA07-FC5F-F54F-AD12-F3A171BAFB49}"/>
              </a:ext>
            </a:extLst>
          </p:cNvPr>
          <p:cNvSpPr/>
          <p:nvPr/>
        </p:nvSpPr>
        <p:spPr>
          <a:xfrm>
            <a:off x="143401" y="103369"/>
            <a:ext cx="4621104" cy="936762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ПО НАЛОГАМ</a:t>
            </a:r>
          </a:p>
        </p:txBody>
      </p:sp>
    </p:spTree>
    <p:extLst>
      <p:ext uri="{BB962C8B-B14F-4D97-AF65-F5344CB8AC3E}">
        <p14:creationId xmlns:p14="http://schemas.microsoft.com/office/powerpoint/2010/main" val="118839279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Прямая со стрелкой 27"/>
          <p:cNvCxnSpPr/>
          <p:nvPr/>
        </p:nvCxnSpPr>
        <p:spPr>
          <a:xfrm>
            <a:off x="10210800" y="6404932"/>
            <a:ext cx="901700" cy="0"/>
          </a:xfrm>
          <a:prstGeom prst="straightConnector1">
            <a:avLst/>
          </a:prstGeom>
          <a:ln w="603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5285"/>
              </p:ext>
            </p:extLst>
          </p:nvPr>
        </p:nvGraphicFramePr>
        <p:xfrm>
          <a:off x="301933" y="1232696"/>
          <a:ext cx="11588133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8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3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5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6455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Меры поддержки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Комментарий и условия применения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Срок действия меры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 кого распространяется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8641">
                <a:tc rowSpan="3">
                  <a:txBody>
                    <a:bodyPr/>
                    <a:lstStyle/>
                    <a:p>
                      <a:endParaRPr lang="ru-RU" sz="17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endParaRPr lang="ru-RU" sz="17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endParaRPr lang="ru-RU" sz="17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endParaRPr lang="ru-RU" sz="17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b="1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Продление </a:t>
                      </a:r>
                    </a:p>
                    <a:p>
                      <a:pPr algn="ctr"/>
                      <a:r>
                        <a:rPr lang="ru-RU" sz="1700" b="1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срока предоставления отчетности и документов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Продление срока предоставляется в отношении: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17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всех деклараций (расчетов по авансовым платежам), кроме НДС, бухгалтерской отчетности, срок сдачи которых приходится на март-май 2020 года;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17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предоставления организациями финансового рынка (ОФР) в налоговые органы финансовой информации (отчетности о клиентах – иностранных налоговых резидентах) за 2019 отчетный год и предыдущие отчетные годы;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17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заявлений о проведении налог.мониторинга за 2021г</a:t>
                      </a:r>
                      <a:endParaRPr lang="ru-RU" sz="17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7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7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7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7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 3 месяца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7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7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Для всех </a:t>
                      </a:r>
                    </a:p>
                    <a:p>
                      <a:pPr algn="ctr"/>
                      <a:r>
                        <a:rPr lang="ru-RU" sz="17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организаций и ИП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663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Продление срока предоставление документов, пояснений по требованиям, полученным в срок с 1 марта до 1 июня 2020г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 20 </a:t>
                      </a:r>
                      <a:r>
                        <a:rPr lang="ru-RU" sz="1700" dirty="0" err="1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раб.дней</a:t>
                      </a:r>
                      <a:endParaRPr lang="ru-RU" sz="17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17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Для всех налогоплательщиков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663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Продление срока предоставление документов, пояснений по требованиям</a:t>
                      </a:r>
                      <a:r>
                        <a:rPr lang="ru-RU" sz="17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по НДС, полученным в срок с 1 марта до 1 июня 2020 года</a:t>
                      </a:r>
                      <a:endParaRPr lang="ru-RU" sz="17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 10 </a:t>
                      </a:r>
                      <a:r>
                        <a:rPr lang="ru-RU" sz="1700" dirty="0" err="1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раб.дней</a:t>
                      </a:r>
                      <a:endParaRPr lang="ru-RU" sz="17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4815" y="6488668"/>
            <a:ext cx="10191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!!!</a:t>
            </a:r>
            <a:r>
              <a:rPr lang="ru-RU" sz="16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 Горячая линия ФНС России:  8-800-222-22-22 </a:t>
            </a:r>
            <a:r>
              <a:rPr lang="ru-RU" sz="1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!!!</a:t>
            </a:r>
          </a:p>
        </p:txBody>
      </p:sp>
      <p:sp>
        <p:nvSpPr>
          <p:cNvPr id="9" name="Блок-схема: альтернативный процесс 17">
            <a:extLst>
              <a:ext uri="{FF2B5EF4-FFF2-40B4-BE49-F238E27FC236}">
                <a16:creationId xmlns:a16="http://schemas.microsoft.com/office/drawing/2014/main" id="{DA516944-CF4B-7346-B32F-A4CE9376EF05}"/>
              </a:ext>
            </a:extLst>
          </p:cNvPr>
          <p:cNvSpPr/>
          <p:nvPr/>
        </p:nvSpPr>
        <p:spPr>
          <a:xfrm>
            <a:off x="4189178" y="228600"/>
            <a:ext cx="8002822" cy="75357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МЕРЫ ПОДДЕРЖКИ, </a:t>
            </a:r>
            <a:endParaRPr lang="en-US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ПРИНЯТЫЕ НА ФЕДЕРАЛЬНОМ УРОВНЕ</a:t>
            </a:r>
          </a:p>
        </p:txBody>
      </p:sp>
      <p:sp>
        <p:nvSpPr>
          <p:cNvPr id="10" name="Стрелка вниз 9">
            <a:extLst>
              <a:ext uri="{FF2B5EF4-FFF2-40B4-BE49-F238E27FC236}">
                <a16:creationId xmlns:a16="http://schemas.microsoft.com/office/drawing/2014/main" id="{024C15CA-8694-C741-A857-E9ABB1A2D1AF}"/>
              </a:ext>
            </a:extLst>
          </p:cNvPr>
          <p:cNvSpPr/>
          <p:nvPr/>
        </p:nvSpPr>
        <p:spPr>
          <a:xfrm>
            <a:off x="143400" y="103368"/>
            <a:ext cx="4765483" cy="1077981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ПО ОТЧЕТНОСТИ</a:t>
            </a:r>
          </a:p>
        </p:txBody>
      </p:sp>
    </p:spTree>
    <p:extLst>
      <p:ext uri="{BB962C8B-B14F-4D97-AF65-F5344CB8AC3E}">
        <p14:creationId xmlns:p14="http://schemas.microsoft.com/office/powerpoint/2010/main" val="328244215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Прямая со стрелкой 27"/>
          <p:cNvCxnSpPr/>
          <p:nvPr/>
        </p:nvCxnSpPr>
        <p:spPr>
          <a:xfrm>
            <a:off x="10210800" y="6404932"/>
            <a:ext cx="901700" cy="0"/>
          </a:xfrm>
          <a:prstGeom prst="straightConnector1">
            <a:avLst/>
          </a:prstGeom>
          <a:ln w="603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513784"/>
              </p:ext>
            </p:extLst>
          </p:nvPr>
        </p:nvGraphicFramePr>
        <p:xfrm>
          <a:off x="90170" y="1404808"/>
          <a:ext cx="12092959" cy="406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7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9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90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570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Меры поддержки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Комментарий и условия применения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Срок действия меры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 кого распространяется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319">
                <a:tc rowSpan="3">
                  <a:txBody>
                    <a:bodyPr/>
                    <a:lstStyle/>
                    <a:p>
                      <a:pPr algn="ctr"/>
                      <a:endParaRPr lang="ru-RU" sz="17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7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7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700" b="1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b="1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Мораторий </a:t>
                      </a:r>
                    </a:p>
                    <a:p>
                      <a:pPr algn="ctr"/>
                      <a:r>
                        <a:rPr lang="ru-RU" sz="1700" b="1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 налоговые санкции </a:t>
                      </a:r>
                    </a:p>
                    <a:p>
                      <a:pPr algn="ctr"/>
                      <a:r>
                        <a:rPr lang="ru-RU" sz="1700" b="1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(иные меры)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Мораторий на применений налоговых санкций за непредставление документов, срок представления которых приходится на период с 1 марта 2020 года по 1 июня 2020 года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 1 июня 2020</a:t>
                      </a:r>
                    </a:p>
                    <a:p>
                      <a:pPr algn="ctr"/>
                      <a:endParaRPr lang="ru-RU" sz="17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7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 6 месяцев</a:t>
                      </a:r>
                    </a:p>
                    <a:p>
                      <a:pPr algn="ctr"/>
                      <a:endParaRPr lang="ru-RU" sz="17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7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7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Период с 1 марта 2020 года по 1 июня 2020 года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Для всех налогоплательщиков</a:t>
                      </a:r>
                    </a:p>
                    <a:p>
                      <a:pPr algn="ctr"/>
                      <a:endParaRPr lang="ru-RU" sz="17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7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7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7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7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7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Для организаций</a:t>
                      </a:r>
                      <a:r>
                        <a:rPr lang="ru-RU" sz="17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и ИП, относящимся к пострадавшим отраслям</a:t>
                      </a:r>
                      <a:endParaRPr lang="ru-RU" sz="17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7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1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700" baseline="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7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Продление  предельного срока направления требований об уплате налогов, приятия решения о взыскании налогов</a:t>
                      </a:r>
                    </a:p>
                    <a:p>
                      <a:endParaRPr lang="ru-RU" sz="1700" baseline="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7420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17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будут исчисляться пени на сумму по налогам и страховым взносам, срок уплаты которых наступил в 2020 году</a:t>
                      </a:r>
                      <a:endParaRPr lang="ru-RU" sz="17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95107" y="5990724"/>
            <a:ext cx="101173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solidFill>
                  <a:srgbClr val="C00000"/>
                </a:solidFill>
                <a:cs typeface="Times New Roman" panose="02020603050405020304" pitchFamily="18" charset="0"/>
              </a:rPr>
              <a:t>Оперативно получить более подробную информацию можно в территориальном налоговом органе по месту учета, а также по телефону горячей линии ФНС России 8-800-222-22-22</a:t>
            </a:r>
          </a:p>
        </p:txBody>
      </p:sp>
      <p:sp>
        <p:nvSpPr>
          <p:cNvPr id="10" name="Блок-схема: альтернативный процесс 17">
            <a:extLst>
              <a:ext uri="{FF2B5EF4-FFF2-40B4-BE49-F238E27FC236}">
                <a16:creationId xmlns:a16="http://schemas.microsoft.com/office/drawing/2014/main" id="{8E25ED5F-9449-5845-904F-D984D2596DA9}"/>
              </a:ext>
            </a:extLst>
          </p:cNvPr>
          <p:cNvSpPr/>
          <p:nvPr/>
        </p:nvSpPr>
        <p:spPr>
          <a:xfrm>
            <a:off x="4505341" y="162712"/>
            <a:ext cx="8002822" cy="75357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МЕРЫ ПОДДЕРЖКИ, </a:t>
            </a:r>
            <a:endParaRPr lang="en-US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ПРИНЯТЫЕ НА ФЕДЕРАЛЬНОМ УРОВНЕ</a:t>
            </a:r>
          </a:p>
        </p:txBody>
      </p:sp>
      <p:sp>
        <p:nvSpPr>
          <p:cNvPr id="11" name="Стрелка вниз 10">
            <a:extLst>
              <a:ext uri="{FF2B5EF4-FFF2-40B4-BE49-F238E27FC236}">
                <a16:creationId xmlns:a16="http://schemas.microsoft.com/office/drawing/2014/main" id="{504A7AC2-F0B1-334E-9955-4622091EA21A}"/>
              </a:ext>
            </a:extLst>
          </p:cNvPr>
          <p:cNvSpPr/>
          <p:nvPr/>
        </p:nvSpPr>
        <p:spPr>
          <a:xfrm>
            <a:off x="143400" y="103368"/>
            <a:ext cx="4941947" cy="1077981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ПО НАЛОГОВЫМ САНКЦИЯМ</a:t>
            </a:r>
          </a:p>
        </p:txBody>
      </p:sp>
    </p:spTree>
    <p:extLst>
      <p:ext uri="{BB962C8B-B14F-4D97-AF65-F5344CB8AC3E}">
        <p14:creationId xmlns:p14="http://schemas.microsoft.com/office/powerpoint/2010/main" val="387790065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10210800" y="6404932"/>
            <a:ext cx="901700" cy="0"/>
          </a:xfrm>
          <a:prstGeom prst="straightConnector1">
            <a:avLst/>
          </a:prstGeom>
          <a:ln w="603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0" y="1073785"/>
          <a:ext cx="12101829" cy="5842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0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1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4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8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6186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Меры поддержки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Комментарий и условия применения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Срок действия меры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 кого распространяется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5024">
                <a:tc rowSpan="2">
                  <a:txBody>
                    <a:bodyPr/>
                    <a:lstStyle/>
                    <a:p>
                      <a:endParaRPr lang="ru-RU" sz="15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endParaRPr lang="ru-RU" sz="15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endParaRPr lang="ru-RU" sz="15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500" b="1" dirty="0">
                        <a:solidFill>
                          <a:srgbClr val="C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500" b="1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Запрет на проверки, взыскания и санкции </a:t>
                      </a:r>
                    </a:p>
                    <a:p>
                      <a:pPr algn="ctr"/>
                      <a:r>
                        <a:rPr lang="ru-RU" sz="1500" b="1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со стороны ФНС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Приостановление: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15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Вынесения решений о проведении выездных проверок (повторных выездных) налоговых проверок, проверок полноты исчисления и уплаты налогов в связи с совершением сделок между взаимозависимыми лицами;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15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Проведения уже назначенных выездных налоговых проверок;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15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Проведения проверок соблюдения валютного законодательства, за искл. если по уже начатым проверкам выявлены нарушения, срок давности привлечения к адм. ответственности за которые истекает до 01.06.2020 (здесь допускается проведение проверок и осуществления адм. производства только в части таких нарушений);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15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Сроков: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5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для составления и вручения актов налоговых проверок, актов о нарушениях законодательства о налогах и сборах;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5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для предоставления возражений на указанные акты;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5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для рассмотрения налоговым органом таких актов и возражений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15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5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5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5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5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До 1 июня 2020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15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5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5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5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5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Для всех налого-</a:t>
                      </a:r>
                    </a:p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плательщиков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3005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Приостановление: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блокировки счетов в связи с непредставлением</a:t>
                      </a:r>
                      <a:r>
                        <a:rPr lang="ru-RU" sz="15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декларации (расчетов по страх.взносам), не направлением квитанции о приеме документов, необеспечением приема документов по ТКС;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запрета на открытие счетов в банках при наличии решения о приостановлении</a:t>
                      </a:r>
                      <a:r>
                        <a:rPr lang="ru-RU" sz="15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операции по счетам налогоплательщика-организации и переводов его электронных денежных средств, а также запрета на списание денежных средств с таких счетов для мед организаций, осуществляющих расходные операции для покупки мед изделий или лекарств</a:t>
                      </a:r>
                      <a:endParaRPr lang="ru-RU" sz="15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Блок-схема: альтернативный процесс 17">
            <a:extLst>
              <a:ext uri="{FF2B5EF4-FFF2-40B4-BE49-F238E27FC236}">
                <a16:creationId xmlns:a16="http://schemas.microsoft.com/office/drawing/2014/main" id="{145C80DB-808D-6C4F-A49C-1178EC922AE4}"/>
              </a:ext>
            </a:extLst>
          </p:cNvPr>
          <p:cNvSpPr/>
          <p:nvPr/>
        </p:nvSpPr>
        <p:spPr>
          <a:xfrm>
            <a:off x="4588042" y="186059"/>
            <a:ext cx="8002822" cy="75357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МЕРЫ ПОДДЕРЖКИ, </a:t>
            </a:r>
            <a:endParaRPr lang="en-US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ПРИНЯТЫЕ НА ФЕДЕРАЛЬНОМ УРОВНЕ</a:t>
            </a:r>
          </a:p>
        </p:txBody>
      </p:sp>
      <p:sp>
        <p:nvSpPr>
          <p:cNvPr id="9" name="Стрелка вниз 8">
            <a:extLst>
              <a:ext uri="{FF2B5EF4-FFF2-40B4-BE49-F238E27FC236}">
                <a16:creationId xmlns:a16="http://schemas.microsoft.com/office/drawing/2014/main" id="{99BB5DB7-7BEF-F34B-AC8B-4EA9562EEDCA}"/>
              </a:ext>
            </a:extLst>
          </p:cNvPr>
          <p:cNvSpPr/>
          <p:nvPr/>
        </p:nvSpPr>
        <p:spPr>
          <a:xfrm>
            <a:off x="159442" y="134147"/>
            <a:ext cx="4781525" cy="939638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ПО ПРОВЕРКАМ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(ФНС)</a:t>
            </a:r>
          </a:p>
        </p:txBody>
      </p:sp>
    </p:spTree>
    <p:extLst>
      <p:ext uri="{BB962C8B-B14F-4D97-AF65-F5344CB8AC3E}">
        <p14:creationId xmlns:p14="http://schemas.microsoft.com/office/powerpoint/2010/main" val="278355315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10210800" y="6404932"/>
            <a:ext cx="901700" cy="0"/>
          </a:xfrm>
          <a:prstGeom prst="straightConnector1">
            <a:avLst/>
          </a:prstGeom>
          <a:ln w="603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964794"/>
              </p:ext>
            </p:extLst>
          </p:nvPr>
        </p:nvGraphicFramePr>
        <p:xfrm>
          <a:off x="107167" y="1395350"/>
          <a:ext cx="11977666" cy="4770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2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9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94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3719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Меры поддержки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Комментарий и условия применения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Срок действия меры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 кого распространяется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5867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Снижение тарифов по страховым взносам</a:t>
                      </a:r>
                    </a:p>
                    <a:p>
                      <a:pPr algn="ctr"/>
                      <a:endParaRPr lang="ru-RU" sz="1500" b="1" dirty="0">
                        <a:solidFill>
                          <a:srgbClr val="C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Для предпринимателей,</a:t>
                      </a:r>
                      <a:r>
                        <a:rPr lang="ru-RU" sz="15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выплачивающих зарплату </a:t>
                      </a:r>
                      <a:r>
                        <a:rPr lang="en-US" sz="15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1500" baseline="0" dirty="0" err="1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нижен</a:t>
                      </a:r>
                      <a:r>
                        <a:rPr lang="ru-RU" sz="15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тариф по страховым взносам </a:t>
                      </a:r>
                      <a:r>
                        <a:rPr lang="ru-RU" sz="1500" b="1" baseline="0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 30% до 15%. </a:t>
                      </a:r>
                      <a:r>
                        <a:rPr lang="ru-RU" sz="15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Пониженный тариф будет распространяться не на всю зар плату работников, а </a:t>
                      </a:r>
                      <a:r>
                        <a:rPr lang="ru-RU" sz="1500" u="sng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только на ту часть, которая превышает МРОТ</a:t>
                      </a:r>
                      <a:endParaRPr lang="ru-RU" sz="1500" u="sng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Без указания срока действия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Организации, ИП, малый бизнес и микропредприятия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1101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Мораторий на рост взносов ИП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Правительство</a:t>
                      </a:r>
                      <a:r>
                        <a:rPr lang="ru-RU" sz="15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РФ распорядилось остановить рост взносов ИП. </a:t>
                      </a:r>
                    </a:p>
                    <a:p>
                      <a:r>
                        <a:rPr lang="ru-RU" sz="15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Это значит, что с 2021 года взносы не вырастут</a:t>
                      </a:r>
                    </a:p>
                    <a:p>
                      <a:endParaRPr lang="ru-RU" sz="15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До конца 2020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003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Отсрочка</a:t>
                      </a:r>
                      <a:r>
                        <a:rPr lang="ru-RU" sz="1600" b="1" baseline="0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по взносам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Отсрочка по страховым взносам за март-май 2020года.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 6 месяцев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Микропредприятия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пострадавших отраслей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Блок-схема: альтернативный процесс 17">
            <a:extLst>
              <a:ext uri="{FF2B5EF4-FFF2-40B4-BE49-F238E27FC236}">
                <a16:creationId xmlns:a16="http://schemas.microsoft.com/office/drawing/2014/main" id="{C34503D1-60F2-8B48-B0D4-B6B97755B108}"/>
              </a:ext>
            </a:extLst>
          </p:cNvPr>
          <p:cNvSpPr/>
          <p:nvPr/>
        </p:nvSpPr>
        <p:spPr>
          <a:xfrm>
            <a:off x="4572000" y="214001"/>
            <a:ext cx="8002822" cy="75357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МЕРЫ ПОДДЕРЖКИ, </a:t>
            </a:r>
            <a:endParaRPr lang="en-US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ПРИНЯТЫЕ НА ФЕДЕРАЛЬНОМ УРОВНЕ</a:t>
            </a:r>
          </a:p>
        </p:txBody>
      </p:sp>
      <p:sp>
        <p:nvSpPr>
          <p:cNvPr id="9" name="Стрелка вниз 8">
            <a:extLst>
              <a:ext uri="{FF2B5EF4-FFF2-40B4-BE49-F238E27FC236}">
                <a16:creationId xmlns:a16="http://schemas.microsoft.com/office/drawing/2014/main" id="{90493494-2E0B-8840-B5C8-996A0423F710}"/>
              </a:ext>
            </a:extLst>
          </p:cNvPr>
          <p:cNvSpPr/>
          <p:nvPr/>
        </p:nvSpPr>
        <p:spPr>
          <a:xfrm>
            <a:off x="143400" y="103368"/>
            <a:ext cx="4765483" cy="1077981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ПО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СОЦ ВЗНОСАМ</a:t>
            </a:r>
          </a:p>
        </p:txBody>
      </p:sp>
    </p:spTree>
    <p:extLst>
      <p:ext uri="{BB962C8B-B14F-4D97-AF65-F5344CB8AC3E}">
        <p14:creationId xmlns:p14="http://schemas.microsoft.com/office/powerpoint/2010/main" val="5135052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10210800" y="6404932"/>
            <a:ext cx="901700" cy="0"/>
          </a:xfrm>
          <a:prstGeom prst="straightConnector1">
            <a:avLst/>
          </a:prstGeom>
          <a:ln w="603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06575"/>
              </p:ext>
            </p:extLst>
          </p:nvPr>
        </p:nvGraphicFramePr>
        <p:xfrm>
          <a:off x="0" y="939654"/>
          <a:ext cx="11976900" cy="588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5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1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58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349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Меры поддержки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Комментарий и условия применения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Срок действия меры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 кого распространяется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385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Бесплатные кредиты на выплату зарплат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Беспроцентный заем на неотложные</a:t>
                      </a:r>
                      <a:r>
                        <a:rPr lang="ru-RU" sz="16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нужды (в первую очередь - на выплату зарплаты):</a:t>
                      </a:r>
                    </a:p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Условия</a:t>
                      </a:r>
                      <a:r>
                        <a:rPr lang="ru-RU" sz="16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для получения кредита: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Заемные средства будут предоставляться компаниям, которые действуют не менее 1 года, и владельцы которых хотя бы раз платили налоги;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Сохранение численности персонала на весь период кредитования или сокращения персонала не более чем на 10% в месяц;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Гарантия по кредиту обеспечивается поручительством ВЭБ (75%).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Кредит будет предоставляться на срок не более 6 месяцев.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Ставка заемщика – 0%.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Максимальная величина заемных средств будет высчитываться по формуле: количество сотрудников (на основании трудовых договоров) х МРОТ на 6 мес.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БАНКИ-участники программы: Сбербанк  ВТБ, МСП-банк, Промсвязьбанк, Газпромбанк, Альфа-Банк,  банк "Открытие« и др.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Бессрочно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ИП, малый бизнес и микропредприятия пострадавших отраслей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764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Кредитные каникулы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Для ИП,</a:t>
                      </a:r>
                      <a:r>
                        <a:rPr lang="ru-RU" sz="16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которые  столкнулись с резким падением доходов из-за эпидемии коронавируса (ниже 30%) предусмотрены кредитные каникулы (или уменьшение размера платежей) по кредитному договору (договору займа) на срок до 6 месяцев на сумму до 300 000 руб. Условия предоставления данной льготы должно рассматриваться в индивидуальном порядке при обращении заявителя в банк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БАНКИ-участники программы: Сбербанк, ВТБ, МСП-банк, Промсвязьбанк, Газпромбанк, </a:t>
                      </a:r>
                      <a:r>
                        <a:rPr lang="ru-RU" sz="1600" baseline="0" dirty="0" err="1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Альфа-банк</a:t>
                      </a:r>
                      <a:r>
                        <a:rPr lang="ru-RU" sz="16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, банк «Открытие» и др.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до 6 мес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313305"/>
                  </a:ext>
                </a:extLst>
              </a:tr>
            </a:tbl>
          </a:graphicData>
        </a:graphic>
      </p:graphicFrame>
      <p:sp>
        <p:nvSpPr>
          <p:cNvPr id="8" name="Блок-схема: альтернативный процесс 17">
            <a:extLst>
              <a:ext uri="{FF2B5EF4-FFF2-40B4-BE49-F238E27FC236}">
                <a16:creationId xmlns:a16="http://schemas.microsoft.com/office/drawing/2014/main" id="{145C80DB-808D-6C4F-A49C-1178EC922AE4}"/>
              </a:ext>
            </a:extLst>
          </p:cNvPr>
          <p:cNvSpPr/>
          <p:nvPr/>
        </p:nvSpPr>
        <p:spPr>
          <a:xfrm>
            <a:off x="4588042" y="186059"/>
            <a:ext cx="8002822" cy="75357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МЕРЫ ПОДДЕРЖКИ, </a:t>
            </a:r>
            <a:endParaRPr lang="en-US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ПРИНЯТЫЕ НА ФЕДЕРАЛЬНОМ УРОВНЕ</a:t>
            </a:r>
          </a:p>
        </p:txBody>
      </p:sp>
      <p:sp>
        <p:nvSpPr>
          <p:cNvPr id="9" name="Стрелка вниз 8">
            <a:extLst>
              <a:ext uri="{FF2B5EF4-FFF2-40B4-BE49-F238E27FC236}">
                <a16:creationId xmlns:a16="http://schemas.microsoft.com/office/drawing/2014/main" id="{99BB5DB7-7BEF-F34B-AC8B-4EA9562EEDCA}"/>
              </a:ext>
            </a:extLst>
          </p:cNvPr>
          <p:cNvSpPr/>
          <p:nvPr/>
        </p:nvSpPr>
        <p:spPr>
          <a:xfrm>
            <a:off x="143400" y="103368"/>
            <a:ext cx="5086326" cy="836269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ПО КРЕДИТОВАНИЮ</a:t>
            </a:r>
          </a:p>
        </p:txBody>
      </p:sp>
    </p:spTree>
    <p:extLst>
      <p:ext uri="{BB962C8B-B14F-4D97-AF65-F5344CB8AC3E}">
        <p14:creationId xmlns:p14="http://schemas.microsoft.com/office/powerpoint/2010/main" val="367472342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Прямая со стрелкой 27"/>
          <p:cNvCxnSpPr/>
          <p:nvPr/>
        </p:nvCxnSpPr>
        <p:spPr>
          <a:xfrm>
            <a:off x="10210800" y="6404932"/>
            <a:ext cx="901700" cy="0"/>
          </a:xfrm>
          <a:prstGeom prst="straightConnector1">
            <a:avLst/>
          </a:prstGeom>
          <a:ln w="603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587456"/>
              </p:ext>
            </p:extLst>
          </p:nvPr>
        </p:nvGraphicFramePr>
        <p:xfrm>
          <a:off x="157184" y="1230467"/>
          <a:ext cx="11763332" cy="5524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1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2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40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246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Меры поддержки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Комментарий и условия применения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Срок действия меры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 кого распространяется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Расширенная программа льготного</a:t>
                      </a:r>
                      <a:r>
                        <a:rPr lang="ru-RU" sz="1500" b="1" baseline="0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кредитования малого и среднего бизнеса</a:t>
                      </a:r>
                      <a:endParaRPr lang="ru-RU" sz="1500" b="1" dirty="0">
                        <a:solidFill>
                          <a:srgbClr val="C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 программе участвуют 99 банков, которые выдают предпринимателям</a:t>
                      </a:r>
                      <a:r>
                        <a:rPr lang="ru-RU" sz="15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кредиты по сниженной ставке до 8,5%.</a:t>
                      </a:r>
                    </a:p>
                    <a:p>
                      <a:r>
                        <a:rPr lang="ru-RU" sz="15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Упрощены требования к заемщику, из обязательных условий исключены пункты:</a:t>
                      </a:r>
                    </a:p>
                    <a:p>
                      <a:r>
                        <a:rPr lang="ru-RU" sz="15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Отсутствие задолженности по налогам, сборам;</a:t>
                      </a:r>
                    </a:p>
                    <a:p>
                      <a:r>
                        <a:rPr lang="ru-RU" sz="15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Отсутствие задолженности по заработной плате;</a:t>
                      </a:r>
                    </a:p>
                    <a:p>
                      <a:r>
                        <a:rPr lang="ru-RU" sz="15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Отсутствие просроченных на срок свыше 30 дней платежей по кредитным договорам.</a:t>
                      </a:r>
                    </a:p>
                    <a:p>
                      <a:r>
                        <a:rPr lang="ru-RU" sz="15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Отменены требования по максимальному суммарному объему кредитных соглашений на рефинансирование в рамках программы.</a:t>
                      </a:r>
                    </a:p>
                    <a:p>
                      <a:r>
                        <a:rPr lang="ru-RU" sz="15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Получать кредиты по льготной ставке теперь смогут микропредприятия в сфере торговли, занимающиеся реализацией подакцизных товаров (для микроппредприятий, заключивших кредитные соглашения на оборотные цели в 2020 году на срок не более 2 лет).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БАНКИ-участники программы: Сбербанк, ВТБ, Газпромбанк, </a:t>
                      </a:r>
                      <a:r>
                        <a:rPr lang="ru-RU" sz="1400" baseline="0" dirty="0" err="1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Райфайзен</a:t>
                      </a:r>
                      <a:r>
                        <a:rPr lang="ru-RU" sz="14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Банк, </a:t>
                      </a:r>
                      <a:r>
                        <a:rPr lang="ru-RU" sz="1400" baseline="0" dirty="0" err="1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Энерготрансбанк</a:t>
                      </a:r>
                      <a:r>
                        <a:rPr lang="ru-RU" sz="14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и др.</a:t>
                      </a:r>
                      <a:endParaRPr lang="ru-RU" sz="15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Бессрочно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ИП, малый бизнес и микро предприятия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Отсрочка</a:t>
                      </a:r>
                      <a:r>
                        <a:rPr lang="ru-RU" sz="1500" b="1" baseline="0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по кредиту</a:t>
                      </a:r>
                      <a:endParaRPr lang="ru-RU" sz="1500" b="1" dirty="0">
                        <a:solidFill>
                          <a:srgbClr val="C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Имеющиеся</a:t>
                      </a:r>
                      <a:r>
                        <a:rPr lang="ru-RU" sz="15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задолженности по кредитам можно реструктуризировать. Процедура проводится по инициативе заемщика. Требуется обратиться в банк с заявлением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БАНКИ-участники программы: Сбербанк, ВТБ, Газпромбанк, </a:t>
                      </a:r>
                      <a:r>
                        <a:rPr lang="ru-RU" sz="1400" baseline="0" dirty="0" err="1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Альфа-банк</a:t>
                      </a:r>
                      <a:r>
                        <a:rPr lang="ru-RU" sz="140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, «Открытие», Промсвязьбанк и Райффайзенбанк, МТС Банк, Абсолют банк.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до 6 месяцев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ИП, малый бизнес и микропредприятия пострадавших отраслей</a:t>
                      </a:r>
                    </a:p>
                    <a:p>
                      <a:endParaRPr lang="ru-RU" sz="15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Блок-схема: альтернативный процесс 17">
            <a:extLst>
              <a:ext uri="{FF2B5EF4-FFF2-40B4-BE49-F238E27FC236}">
                <a16:creationId xmlns:a16="http://schemas.microsoft.com/office/drawing/2014/main" id="{B89C33E2-415E-3344-8538-D5EB20206868}"/>
              </a:ext>
            </a:extLst>
          </p:cNvPr>
          <p:cNvSpPr/>
          <p:nvPr/>
        </p:nvSpPr>
        <p:spPr>
          <a:xfrm>
            <a:off x="4680034" y="202570"/>
            <a:ext cx="8002822" cy="75357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МЕРЫ ПОДДЕРЖКИ, </a:t>
            </a:r>
            <a:endParaRPr lang="en-US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ПРИНЯТЫЕ НА ФЕДЕРАЛЬНОМ УРОВНЕ</a:t>
            </a:r>
          </a:p>
        </p:txBody>
      </p:sp>
      <p:sp>
        <p:nvSpPr>
          <p:cNvPr id="9" name="Стрелка вниз 8">
            <a:extLst>
              <a:ext uri="{FF2B5EF4-FFF2-40B4-BE49-F238E27FC236}">
                <a16:creationId xmlns:a16="http://schemas.microsoft.com/office/drawing/2014/main" id="{D01555AC-C24E-C943-B373-2A538E324C1D}"/>
              </a:ext>
            </a:extLst>
          </p:cNvPr>
          <p:cNvSpPr/>
          <p:nvPr/>
        </p:nvSpPr>
        <p:spPr>
          <a:xfrm>
            <a:off x="443438" y="101443"/>
            <a:ext cx="5086326" cy="854705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ПО КРЕДИТОВАНИЮ</a:t>
            </a:r>
          </a:p>
        </p:txBody>
      </p:sp>
    </p:spTree>
    <p:extLst>
      <p:ext uri="{BB962C8B-B14F-4D97-AF65-F5344CB8AC3E}">
        <p14:creationId xmlns:p14="http://schemas.microsoft.com/office/powerpoint/2010/main" val="43341626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3285</TotalTime>
  <Words>3213</Words>
  <Application>Microsoft Macintosh PowerPoint</Application>
  <PresentationFormat>Широкоэкранный</PresentationFormat>
  <Paragraphs>446</Paragraphs>
  <Slides>18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Андрей Нижегородов</cp:lastModifiedBy>
  <cp:revision>177</cp:revision>
  <dcterms:created xsi:type="dcterms:W3CDTF">2020-03-10T07:39:38Z</dcterms:created>
  <dcterms:modified xsi:type="dcterms:W3CDTF">2020-04-22T16:10:17Z</dcterms:modified>
</cp:coreProperties>
</file>